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embeddings/oleObject5.bin" ContentType="application/vnd.openxmlformats-officedocument.oleObject"/>
  <Override PartName="/ppt/notesSlides/notesSlide13.xml" ContentType="application/vnd.openxmlformats-officedocument.presentationml.notes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46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embeddings/Microsoft_Equation2.bin" ContentType="application/vnd.openxmlformats-officedocument.oleObject"/>
  <Override PartName="/ppt/slideLayouts/slideLayout14.xml" ContentType="application/vnd.openxmlformats-officedocument.presentationml.slideLayout+xml"/>
  <Override PartName="/ppt/slides/slide7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embeddings/oleObject6.bin" ContentType="application/vnd.openxmlformats-officedocument.oleObject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Default Extension="vml" ContentType="application/vnd.openxmlformats-officedocument.vmlDrawin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notesSlides/notesSlide23.xml" ContentType="application/vnd.openxmlformats-officedocument.presentationml.notesSlide+xml"/>
  <Override PartName="/ppt/embeddings/Microsoft_Equation3.bin" ContentType="application/vnd.openxmlformats-officedocument.oleObject"/>
  <Override PartName="/ppt/slides/slide71.xml" ContentType="application/vnd.openxmlformats-officedocument.presentationml.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embeddings/oleObject7.bin" ContentType="application/vnd.openxmlformats-officedocument.oleObject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ppt/embeddings/oleObject4.bin" ContentType="application/vnd.openxmlformats-officedocument.oleObject"/>
  <Override PartName="/ppt/embeddings/Microsoft_Equation4.bin" ContentType="application/vnd.openxmlformats-officedocument.oleObject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notesSlides/notesSlide21.xml" ContentType="application/vnd.openxmlformats-officedocument.presentationml.notesSlide+xml"/>
  <Override PartName="/ppt/embeddings/Microsoft_Equation1.bin" ContentType="application/vnd.openxmlformats-officedocument.oleObject"/>
  <Override PartName="/ppt/embeddings/oleObject1.bin" ContentType="application/vnd.openxmlformats-officedocument.oleObject"/>
  <Override PartName="/ppt/slideLayouts/slideLayout13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84"/>
  </p:notesMasterIdLst>
  <p:sldIdLst>
    <p:sldId id="256" r:id="rId2"/>
    <p:sldId id="392" r:id="rId3"/>
    <p:sldId id="457" r:id="rId4"/>
    <p:sldId id="275" r:id="rId5"/>
    <p:sldId id="276" r:id="rId6"/>
    <p:sldId id="277" r:id="rId7"/>
    <p:sldId id="280" r:id="rId8"/>
    <p:sldId id="362" r:id="rId9"/>
    <p:sldId id="279" r:id="rId10"/>
    <p:sldId id="284" r:id="rId11"/>
    <p:sldId id="281" r:id="rId12"/>
    <p:sldId id="398" r:id="rId13"/>
    <p:sldId id="399" r:id="rId14"/>
    <p:sldId id="282" r:id="rId15"/>
    <p:sldId id="283" r:id="rId16"/>
    <p:sldId id="393" r:id="rId17"/>
    <p:sldId id="289" r:id="rId18"/>
    <p:sldId id="288" r:id="rId19"/>
    <p:sldId id="437" r:id="rId20"/>
    <p:sldId id="290" r:id="rId21"/>
    <p:sldId id="291" r:id="rId22"/>
    <p:sldId id="292" r:id="rId23"/>
    <p:sldId id="293" r:id="rId24"/>
    <p:sldId id="294" r:id="rId25"/>
    <p:sldId id="295" r:id="rId26"/>
    <p:sldId id="364" r:id="rId27"/>
    <p:sldId id="365" r:id="rId28"/>
    <p:sldId id="296" r:id="rId29"/>
    <p:sldId id="297" r:id="rId30"/>
    <p:sldId id="298" r:id="rId31"/>
    <p:sldId id="299" r:id="rId32"/>
    <p:sldId id="363" r:id="rId33"/>
    <p:sldId id="366" r:id="rId34"/>
    <p:sldId id="300" r:id="rId35"/>
    <p:sldId id="301" r:id="rId36"/>
    <p:sldId id="302" r:id="rId37"/>
    <p:sldId id="286" r:id="rId38"/>
    <p:sldId id="287" r:id="rId39"/>
    <p:sldId id="390" r:id="rId40"/>
    <p:sldId id="285" r:id="rId41"/>
    <p:sldId id="324" r:id="rId42"/>
    <p:sldId id="389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94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448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380" r:id="rId80"/>
    <p:sldId id="439" r:id="rId81"/>
    <p:sldId id="456" r:id="rId82"/>
    <p:sldId id="44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CEE52"/>
    <a:srgbClr val="EDEDED"/>
    <a:srgbClr val="FF00FF"/>
    <a:srgbClr val="0000FF"/>
    <a:srgbClr val="FFFF00"/>
    <a:srgbClr val="385D8A"/>
    <a:srgbClr val="FFFFFF"/>
    <a:srgbClr val="000000"/>
    <a:srgbClr val="F2F2F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-1592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15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image" Target="../media/image88.png"/><Relationship Id="rId2" Type="http://schemas.openxmlformats.org/officeDocument/2006/relationships/image" Target="../media/image8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image" Target="../media/image1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33972-1631-49FE-BFF1-B48BBC9433B1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0C508-6DAB-406A-87E6-401B2F50C4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1B8C47-9FF6-4B34-8AC3-529EE4DE798C}" type="slidenum">
              <a:rPr lang="en-US" smtClean="0">
                <a:latin typeface="Arial" pitchFamily="34" charset="0"/>
              </a:rPr>
              <a:pPr>
                <a:defRPr/>
              </a:pPr>
              <a:t>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A18285-4410-458E-B841-CB1F6E0445FC}" type="slidenum">
              <a:rPr lang="en-US" smtClean="0"/>
              <a:pPr>
                <a:defRPr/>
              </a:pPr>
              <a:t>45</a:t>
            </a:fld>
            <a:endParaRPr lang="en-US" smtClean="0"/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0BAD9B-00DB-43A6-92E6-69D0E319F4A8}" type="slidenum">
              <a:rPr lang="en-US" smtClean="0"/>
              <a:pPr>
                <a:defRPr/>
              </a:pPr>
              <a:t>46</a:t>
            </a:fld>
            <a:endParaRPr lang="en-US" smtClean="0"/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3C277AA-E5E6-45E7-A1CF-ACB966911DD4}" type="slidenum">
              <a:rPr lang="en-US">
                <a:solidFill>
                  <a:srgbClr val="000000"/>
                </a:solidFill>
              </a:rPr>
              <a:pPr algn="r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830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5D5B25-B0A5-422C-A4FF-ADF5E575B0E4}" type="slidenum">
              <a:rPr lang="en-US" smtClean="0"/>
              <a:pPr>
                <a:defRPr/>
              </a:pPr>
              <a:t>47</a:t>
            </a:fld>
            <a:endParaRPr lang="en-US" smtClean="0"/>
          </a:p>
        </p:txBody>
      </p:sp>
      <p:sp>
        <p:nvSpPr>
          <p:cNvPr id="993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1472976-C76B-4FA0-AE82-6D223D906E98}" type="slidenum">
              <a:rPr lang="en-US">
                <a:solidFill>
                  <a:srgbClr val="000000"/>
                </a:solidFill>
              </a:rPr>
              <a:pPr algn="r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933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B4D618-5293-4F63-83AB-48D9E1636DE2}" type="slidenum">
              <a:rPr lang="en-US" smtClean="0"/>
              <a:pPr>
                <a:defRPr/>
              </a:pPr>
              <a:t>48</a:t>
            </a:fld>
            <a:endParaRPr lang="en-US" smtClean="0"/>
          </a:p>
        </p:txBody>
      </p:sp>
      <p:sp>
        <p:nvSpPr>
          <p:cNvPr id="1003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562D00-0358-4AB7-A2D7-9DD0D7DF372F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1013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7C30DB-461D-4F6C-A1DB-1769B2C22533}" type="slidenum">
              <a:rPr lang="en-US" smtClean="0"/>
              <a:pPr>
                <a:defRPr/>
              </a:pPr>
              <a:t>50</a:t>
            </a:fld>
            <a:endParaRPr lang="en-US" smtClean="0"/>
          </a:p>
        </p:txBody>
      </p:sp>
      <p:sp>
        <p:nvSpPr>
          <p:cNvPr id="1024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C55E79-A42F-47E5-A9FF-B77790E4A426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26B4A-B1C5-4C55-A205-6B27C762C80F}" type="slidenum">
              <a:rPr lang="en-US" smtClean="0">
                <a:latin typeface="Arial" pitchFamily="34" charset="0"/>
              </a:rPr>
              <a:pPr>
                <a:defRPr/>
              </a:pPr>
              <a:t>52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E73152-CA9F-4E14-8D78-625AB358948A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1054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793333-31CC-449B-BBDF-9A60B9A93CCA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sp>
        <p:nvSpPr>
          <p:cNvPr id="1064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D679806-0963-4BF9-B7DE-E1D12402217F}" type="slidenum">
              <a:rPr lang="en-US">
                <a:solidFill>
                  <a:srgbClr val="000000"/>
                </a:solidFill>
              </a:rPr>
              <a:pPr algn="r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70FF72-3EF4-49A8-BB19-02D65130A4E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 smtClean="0"/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E0DAA07-F523-4C8E-98C4-09465F75BAA2}" type="slidenum">
              <a:rPr lang="en-US">
                <a:solidFill>
                  <a:srgbClr val="000000"/>
                </a:solidFill>
              </a:rPr>
              <a:pPr algn="r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704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87045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230D96-F3F1-400C-8C2D-5A386F8EBA0C}" type="slidenum">
              <a:rPr lang="en-US" smtClean="0"/>
              <a:pPr>
                <a:defRPr/>
              </a:pPr>
              <a:t>56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391E6-4BBB-4D82-8FB4-FFBDA7D433F5}" type="slidenum">
              <a:rPr lang="en-US" smtClean="0">
                <a:latin typeface="Arial" pitchFamily="34" charset="0"/>
              </a:rPr>
              <a:pPr>
                <a:defRPr/>
              </a:pPr>
              <a:t>57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99057E-030A-40DB-A26D-B054FA955B79}" type="slidenum">
              <a:rPr lang="en-US" smtClean="0">
                <a:latin typeface="Arial" pitchFamily="34" charset="0"/>
              </a:rPr>
              <a:pPr>
                <a:defRPr/>
              </a:pPr>
              <a:t>58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B7FB7B-5C43-4EB6-B140-9433FEB1119D}" type="slidenum">
              <a:rPr lang="en-US" smtClean="0"/>
              <a:pPr>
                <a:defRPr/>
              </a:pPr>
              <a:t>59</a:t>
            </a:fld>
            <a:endParaRPr lang="en-US" smtClean="0"/>
          </a:p>
        </p:txBody>
      </p:sp>
      <p:sp>
        <p:nvSpPr>
          <p:cNvPr id="1105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1E3AE-8F4D-4E1E-8AE2-BB6C4B51B29A}" type="slidenum">
              <a:rPr lang="en-US" smtClean="0"/>
              <a:pPr>
                <a:defRPr/>
              </a:pPr>
              <a:t>6</a:t>
            </a:fld>
            <a:endParaRPr lang="en-US" dirty="0" smtClean="0"/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1CC18A-74F6-4D68-9824-6ED657EF3FB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 smtClean="0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DB7E1FE-DCE0-43C4-920D-857C4C31C912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139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9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3E29C9B-246A-4068-BCE5-AC234CC3A8DC}" type="slidenum">
              <a:rPr lang="en-US" smtClean="0">
                <a:latin typeface="Arial" pitchFamily="34" charset="0"/>
              </a:rPr>
              <a:pPr/>
              <a:t>14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7001AF5-86A3-4D5E-8D77-CDD0F3A4CFB6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141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41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1B9E5D-74A5-4FBC-A408-FA0BFA549EB7}" type="slidenum">
              <a:rPr lang="en-US" smtClean="0"/>
              <a:pPr>
                <a:defRPr/>
              </a:pPr>
              <a:t>43</a:t>
            </a:fld>
            <a:endParaRPr lang="en-US" smtClean="0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006555D-B2F1-49C8-91E3-C1C9D100EBDD}" type="slidenum">
              <a:rPr lang="en-US">
                <a:solidFill>
                  <a:srgbClr val="000000"/>
                </a:solidFill>
              </a:rPr>
              <a:pPr algn="r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523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CC9AC-254E-4BEC-917E-64D63C880290}" type="slidenum">
              <a:rPr lang="en-US" smtClean="0"/>
              <a:pPr>
                <a:defRPr/>
              </a:pPr>
              <a:t>44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813" y="98425"/>
            <a:ext cx="6626225" cy="555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95450"/>
            <a:ext cx="3792538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3438" y="1695450"/>
            <a:ext cx="3792537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92088"/>
            <a:ext cx="8162925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813" y="19050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813" y="40767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99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52421-67C4-4762-BCA1-50C456BFEF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35963" cy="733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9350"/>
            <a:ext cx="4090988" cy="494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52988" y="1149350"/>
            <a:ext cx="4092575" cy="2397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52988" y="3698875"/>
            <a:ext cx="4092575" cy="2397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http://itseez.com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http://opencv.willowgarage.com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2785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92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E193E-0669-4A53-BA03-08DBA4CBE5A6}" type="datetimeFigureOut">
              <a:rPr lang="en-US" smtClean="0"/>
              <a:pPr/>
              <a:t>2/22/11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6DC57-8F28-4A80-804D-66A532169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opencv.willowgarage.com/" TargetMode="External"/><Relationship Id="rId7" Type="http://schemas.openxmlformats.org/officeDocument/2006/relationships/hyperlink" Target="http://www.willowgarage.com/" TargetMode="External"/><Relationship Id="rId8" Type="http://schemas.openxmlformats.org/officeDocument/2006/relationships/hyperlink" Target="http://www.itseez.com/" TargetMode="External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willowgarage.com/documentation/c/index.html" TargetMode="External"/><Relationship Id="rId4" Type="http://schemas.openxmlformats.org/officeDocument/2006/relationships/hyperlink" Target="http://opencv.willowgarage.com/documentation/python/index.html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cv.willowgarage.com/documentation/cpp/index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1" Type="http://schemas.openxmlformats.org/officeDocument/2006/relationships/video" Target="rd2.avi" TargetMode="Externa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Learning-OpenCV-Computer-Vision-Library/dp/0596516134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://opencv.willowgarage.com/wiki" TargetMode="External"/><Relationship Id="rId6" Type="http://schemas.openxmlformats.org/officeDocument/2006/relationships/hyperlink" Target="http://oreilly.com/catalog/9780596516130/" TargetMode="External"/><Relationship Id="rId7" Type="http://schemas.openxmlformats.org/officeDocument/2006/relationships/hyperlink" Target="http://examples.oreilly.com/9780596516130/" TargetMode="External"/><Relationship Id="rId8" Type="http://schemas.openxmlformats.org/officeDocument/2006/relationships/hyperlink" Target="http://opencv.willowgarage.com/documentation/index.html" TargetMode="External"/><Relationship Id="rId9" Type="http://schemas.openxmlformats.org/officeDocument/2006/relationships/hyperlink" Target="http://tech.groups.yahoo.com/group/OpenCV/joi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jpe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jpeg"/><Relationship Id="rId1" Type="http://schemas.openxmlformats.org/officeDocument/2006/relationships/video" Target="SimpleSnake.avi" TargetMode="External"/><Relationship Id="rId2" Type="http://schemas.openxmlformats.org/officeDocument/2006/relationships/video" Target="calib_3D.avi" TargetMode="External"/><Relationship Id="rId3" Type="http://schemas.openxmlformats.org/officeDocument/2006/relationships/video" Target="undistortion.avi" TargetMode="Externa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Relationship Id="rId30" Type="http://schemas.openxmlformats.org/officeDocument/2006/relationships/image" Target="../media/image31.jpeg"/><Relationship Id="rId31" Type="http://schemas.openxmlformats.org/officeDocument/2006/relationships/image" Target="../media/image32.png"/><Relationship Id="rId32" Type="http://schemas.openxmlformats.org/officeDocument/2006/relationships/image" Target="../media/image33.jpeg"/><Relationship Id="rId9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0.jpe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hyperlink" Target="http://opencv.willowgarage.com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0" Type="http://schemas.openxmlformats.org/officeDocument/2006/relationships/oleObject" Target="../embeddings/oleObject7.bin"/><Relationship Id="rId11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video" Target="file:///\\vmware-host\Shared%20Folders\bradski%20On%20My%20Mac\Documents\Presentation\AVIs\MUSIC4.AVI" TargetMode="External"/><Relationship Id="rId2" Type="http://schemas.openxmlformats.org/officeDocument/2006/relationships/video" Target="file:///\\vmware-host\Shared%20Folders\bradski%20On%20My%20Mac\Documents\Presentation\AVIs\Segmotc.avi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video" Target="file:///\\vmware-host\Shared%20Folders\bradski%20On%20My%20Mac\Documents\Presentation\AVIs\jymoviecomp100.AVI" TargetMode="External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105.png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106.png"/><Relationship Id="rId1" Type="http://schemas.openxmlformats.org/officeDocument/2006/relationships/vmlDrawing" Target="../drawings/vmlDrawing2.vml"/><Relationship Id="rId2" Type="http://schemas.openxmlformats.org/officeDocument/2006/relationships/video" Target="file:///C:\Users\Gary%20Bradski\Presentations\AVIs\SEQ_TRACKED.M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07.png"/><Relationship Id="rId1" Type="http://schemas.openxmlformats.org/officeDocument/2006/relationships/video" Target="file:///\\vmware-host\Shared%20Folders\bradski%20On%20My%20Mac\Documents\Presentation\AVIs\BrightQuake.AVI" TargetMode="External"/><Relationship Id="rId2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1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ros.org/gf/project/opencv/" TargetMode="External"/><Relationship Id="rId3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oleObject" Target="../embeddings/Microsoft_Equation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vgg/data/data-aff.html" TargetMode="External"/><Relationship Id="rId3" Type="http://schemas.openxmlformats.org/officeDocument/2006/relationships/hyperlink" Target="https://code.ros.org/gf/project/opencv/scmsvn/?action=browse&amp;path=/trunk/opencv_extra/testdata/cv/detectors_descriptors_evaluation/detector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vgg/research/affine/det_eval_files/mikolajczyk_pami2004.pdf" TargetMode="External"/><Relationship Id="rId3" Type="http://schemas.openxmlformats.org/officeDocument/2006/relationships/hyperlink" Target="http://www.robots.ox.ac.uk/~vgg/data/data-aff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tseez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://opencv.willowgarage.com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7358"/>
            <a:ext cx="7772400" cy="1470025"/>
          </a:xfrm>
        </p:spPr>
        <p:txBody>
          <a:bodyPr/>
          <a:lstStyle/>
          <a:p>
            <a:r>
              <a:rPr lang="en-US" b="1" dirty="0" smtClean="0"/>
              <a:t>OpenCV Tutorial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0461" y="2277536"/>
            <a:ext cx="3505201" cy="1752600"/>
          </a:xfrm>
        </p:spPr>
        <p:txBody>
          <a:bodyPr>
            <a:normAutofit/>
          </a:bodyPr>
          <a:lstStyle/>
          <a:p>
            <a:r>
              <a:rPr lang="en-US" sz="2800" u="sng" dirty="0" smtClean="0"/>
              <a:t>Victor </a:t>
            </a:r>
            <a:r>
              <a:rPr lang="en-US" sz="2800" u="sng" dirty="0" err="1" smtClean="0"/>
              <a:t>Eruhimov</a:t>
            </a:r>
            <a:endParaRPr lang="en-US" sz="2800" u="sng" dirty="0" smtClean="0"/>
          </a:p>
          <a:p>
            <a:r>
              <a:rPr lang="en-US" sz="2000" dirty="0" err="1" smtClean="0"/>
              <a:t>Itseez</a:t>
            </a:r>
            <a:r>
              <a:rPr lang="en-US" sz="2000" dirty="0" smtClean="0"/>
              <a:t>, CTO</a:t>
            </a:r>
          </a:p>
        </p:txBody>
      </p:sp>
      <p:pic>
        <p:nvPicPr>
          <p:cNvPr id="4" name="Picture 56" descr="OpenCV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62000" cy="9399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0"/>
            <a:ext cx="1676400" cy="9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4320" y="4495800"/>
            <a:ext cx="23196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0" y="3733800"/>
            <a:ext cx="187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99645" y="5034844"/>
            <a:ext cx="327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http://opencv.willowgarage.com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>
                <a:hlinkClick r:id="rId7"/>
              </a:rPr>
              <a:t>www.willowgarage.com</a:t>
            </a:r>
            <a:endParaRPr lang="en-US" dirty="0" smtClean="0"/>
          </a:p>
          <a:p>
            <a:pPr algn="ctr"/>
            <a:r>
              <a:rPr lang="en-US" dirty="0" smtClean="0">
                <a:hlinkClick r:id="rId8"/>
              </a:rPr>
              <a:t>www.itseez.com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1172458"/>
            <a:ext cx="849876" cy="1036962"/>
            <a:chOff x="0" y="1172458"/>
            <a:chExt cx="849876" cy="103696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1172458"/>
              <a:ext cx="849876" cy="769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33867" y="1840088"/>
              <a:ext cx="72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Itseez</a:t>
              </a:r>
              <a:endParaRPr lang="en-US" i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-221756"/>
            <a:ext cx="8229600" cy="1143000"/>
          </a:xfrm>
        </p:spPr>
        <p:txBody>
          <a:bodyPr/>
          <a:lstStyle/>
          <a:p>
            <a:r>
              <a:rPr lang="en-US" dirty="0" smtClean="0"/>
              <a:t>Software Engineering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42913" y="608013"/>
            <a:ext cx="8504237" cy="4525962"/>
          </a:xfrm>
        </p:spPr>
        <p:txBody>
          <a:bodyPr/>
          <a:lstStyle/>
          <a:p>
            <a:r>
              <a:rPr lang="en-US" sz="2800" dirty="0" smtClean="0"/>
              <a:t>Works on: </a:t>
            </a:r>
          </a:p>
          <a:p>
            <a:pPr lvl="1"/>
            <a:r>
              <a:rPr lang="en-US" sz="2400" dirty="0" smtClean="0"/>
              <a:t>Linux, Windows, Mac OS</a:t>
            </a:r>
          </a:p>
          <a:p>
            <a:r>
              <a:rPr lang="en-US" sz="2800" dirty="0" smtClean="0"/>
              <a:t>Languages: </a:t>
            </a:r>
          </a:p>
          <a:p>
            <a:pPr lvl="1"/>
            <a:r>
              <a:rPr lang="en-US" sz="2400" dirty="0" smtClean="0"/>
              <a:t>C++, Python, C</a:t>
            </a:r>
          </a:p>
          <a:p>
            <a:r>
              <a:rPr lang="en-US" sz="2800" dirty="0" smtClean="0"/>
              <a:t>Online documentation:</a:t>
            </a:r>
          </a:p>
          <a:p>
            <a:pPr lvl="1"/>
            <a:r>
              <a:rPr lang="en-US" sz="2400" dirty="0" smtClean="0"/>
              <a:t>Online reference manuals: </a:t>
            </a:r>
            <a:r>
              <a:rPr lang="en-US" sz="2400" dirty="0" smtClean="0">
                <a:hlinkClick r:id="rId2"/>
              </a:rPr>
              <a:t>C++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3"/>
              </a:rPr>
              <a:t>C</a:t>
            </a:r>
            <a:r>
              <a:rPr lang="en-US" sz="2400" dirty="0" smtClean="0"/>
              <a:t> and </a:t>
            </a:r>
            <a:r>
              <a:rPr lang="en-US" sz="2400" dirty="0" smtClean="0">
                <a:hlinkClick r:id="rId4"/>
              </a:rPr>
              <a:t>Python</a:t>
            </a:r>
            <a:r>
              <a:rPr lang="en-US" sz="2400" dirty="0" smtClean="0"/>
              <a:t>. </a:t>
            </a:r>
          </a:p>
          <a:p>
            <a:r>
              <a:rPr lang="en-US" sz="2800" dirty="0" smtClean="0"/>
              <a:t>We’ve been expanding Unit test code</a:t>
            </a:r>
          </a:p>
          <a:p>
            <a:r>
              <a:rPr lang="en-US" sz="2800" dirty="0" smtClean="0"/>
              <a:t>Will soon standardize on cxx or Google’s test system.</a:t>
            </a:r>
          </a:p>
          <a:p>
            <a:r>
              <a:rPr lang="en-US" sz="2800" dirty="0" smtClean="0"/>
              <a:t>TEST COVERAGE: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2488" y="4572000"/>
            <a:ext cx="575151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solidFill>
                  <a:srgbClr val="000000"/>
                </a:solidFill>
                <a:latin typeface="AlBattar"/>
              </a:rPr>
              <a:t>License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9906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Based on BSD license</a:t>
            </a:r>
          </a:p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Free for commercial or research use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In whole or in part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Does not force your code to be open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You need not contribute back</a:t>
            </a:r>
          </a:p>
          <a:p>
            <a:pPr marL="1143000" lvl="2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We hope you will contribute back, recent contribution, C++ wrapper class used for Google Street Maps*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898989"/>
                </a:solidFill>
              </a:rPr>
              <a:t>Gary Bradski (c) 2008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89B0F3-D373-404C-8957-49E486870D13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673725" y="5943600"/>
            <a:ext cx="2586199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* Thanks to Daniel Filip</a:t>
            </a:r>
          </a:p>
        </p:txBody>
      </p:sp>
      <p:sp>
        <p:nvSpPr>
          <p:cNvPr id="327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AF30E4-DFEE-43D5-9959-BA66C311100F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2776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Gary Bradski, 2009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2" y="26280"/>
            <a:ext cx="871502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What’s added in December 2010</a:t>
            </a:r>
            <a:br>
              <a:rPr lang="en-US" dirty="0" smtClean="0"/>
            </a:br>
            <a:r>
              <a:rPr lang="en-US" dirty="0" err="1" smtClean="0"/>
              <a:t>OpenCV</a:t>
            </a:r>
            <a:r>
              <a:rPr lang="en-US" dirty="0" smtClean="0"/>
              <a:t> 2.2?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756" y="1498603"/>
            <a:ext cx="8229600" cy="48118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Detector/Descriptor pipeline (Features2D)</a:t>
            </a:r>
          </a:p>
          <a:p>
            <a:pPr lvl="1"/>
            <a:r>
              <a:rPr lang="en-US" dirty="0" smtClean="0"/>
              <a:t>Many supporting detectors and descriptor features</a:t>
            </a:r>
          </a:p>
          <a:p>
            <a:r>
              <a:rPr lang="en-US" dirty="0" smtClean="0"/>
              <a:t>Easy interface to Pascal VOC</a:t>
            </a:r>
          </a:p>
          <a:p>
            <a:r>
              <a:rPr lang="en-US" dirty="0" smtClean="0"/>
              <a:t>BOW and Latent SVM classification engines</a:t>
            </a:r>
          </a:p>
          <a:p>
            <a:r>
              <a:rPr lang="en-US" dirty="0" smtClean="0"/>
              <a:t>Experimental User Contrib</a:t>
            </a:r>
          </a:p>
          <a:p>
            <a:r>
              <a:rPr lang="en-US" dirty="0" smtClean="0"/>
              <a:t>Focus detector?</a:t>
            </a:r>
          </a:p>
          <a:p>
            <a:r>
              <a:rPr lang="en-US" dirty="0" smtClean="0"/>
              <a:t>Visualization (“HighGUI”) will be based on Qt</a:t>
            </a:r>
          </a:p>
          <a:p>
            <a:r>
              <a:rPr lang="en-US" dirty="0" smtClean="0"/>
              <a:t>Official support of Android OS</a:t>
            </a:r>
          </a:p>
          <a:p>
            <a:r>
              <a:rPr lang="en-US" dirty="0" smtClean="0"/>
              <a:t>Updated FLANN library</a:t>
            </a:r>
          </a:p>
          <a:p>
            <a:r>
              <a:rPr lang="en-US" dirty="0" smtClean="0"/>
              <a:t>Limited Cuda support (stereo)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5633"/>
            <a:ext cx="8229600" cy="1143000"/>
          </a:xfrm>
        </p:spPr>
        <p:txBody>
          <a:bodyPr/>
          <a:lstStyle/>
          <a:p>
            <a:r>
              <a:rPr lang="en-US" dirty="0" smtClean="0"/>
              <a:t>What’s in Progress?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947356"/>
          </a:xfrm>
        </p:spPr>
        <p:txBody>
          <a:bodyPr>
            <a:normAutofit/>
          </a:bodyPr>
          <a:lstStyle/>
          <a:p>
            <a:r>
              <a:rPr lang="en-US" dirty="0" smtClean="0"/>
              <a:t>GPU support throughout the library</a:t>
            </a:r>
          </a:p>
          <a:p>
            <a:r>
              <a:rPr lang="en-US" dirty="0" smtClean="0"/>
              <a:t>More functionality in features2d</a:t>
            </a:r>
          </a:p>
          <a:p>
            <a:r>
              <a:rPr lang="en-US" dirty="0" smtClean="0"/>
              <a:t>Better pose estimation algorithms</a:t>
            </a:r>
          </a:p>
          <a:p>
            <a:pPr lvl="1"/>
            <a:r>
              <a:rPr lang="en-US" dirty="0" err="1" smtClean="0"/>
              <a:t>ePnP</a:t>
            </a:r>
            <a:endParaRPr lang="en-US" dirty="0" smtClean="0"/>
          </a:p>
          <a:p>
            <a:pPr lvl="1"/>
            <a:r>
              <a:rPr lang="en-US" dirty="0" smtClean="0"/>
              <a:t>Stereo pose estimation</a:t>
            </a:r>
          </a:p>
          <a:p>
            <a:r>
              <a:rPr lang="en-US" dirty="0" smtClean="0"/>
              <a:t>Circles pattern detector</a:t>
            </a:r>
          </a:p>
          <a:p>
            <a:r>
              <a:rPr lang="en-US" dirty="0" smtClean="0"/>
              <a:t>Better support of Android </a:t>
            </a:r>
            <a:endParaRPr lang="ru-RU" dirty="0" smtClean="0"/>
          </a:p>
          <a:p>
            <a:r>
              <a:rPr lang="en-US" dirty="0" smtClean="0"/>
              <a:t>Support for </a:t>
            </a:r>
            <a:r>
              <a:rPr lang="en-US" dirty="0" err="1" smtClean="0"/>
              <a:t>google</a:t>
            </a:r>
            <a:r>
              <a:rPr lang="en-US" dirty="0" smtClean="0"/>
              <a:t> test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 descr="laser_to_vis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9013" y="4105275"/>
            <a:ext cx="7542212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13" y="30163"/>
            <a:ext cx="6626225" cy="5556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Where is OpenCV Used?</a:t>
            </a:r>
          </a:p>
        </p:txBody>
      </p:sp>
      <p:pic>
        <p:nvPicPr>
          <p:cNvPr id="501764" name="rd2.avi">
            <a:hlinkClick r:id="" action="ppaction://media"/>
          </p:cNvPr>
          <p:cNvPicPr/>
          <p:nvPr>
            <p:ph sz="half" idx="2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625850" y="1933575"/>
            <a:ext cx="1922463" cy="1441450"/>
          </a:xfrm>
        </p:spPr>
      </p:pic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1322388" y="5972175"/>
            <a:ext cx="1736725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dirty="0"/>
              <a:t>2M downloads</a:t>
            </a:r>
          </a:p>
        </p:txBody>
      </p:sp>
      <p:sp>
        <p:nvSpPr>
          <p:cNvPr id="33799" name="TextBox 6"/>
          <p:cNvSpPr txBox="1">
            <a:spLocks noChangeArrowheads="1"/>
          </p:cNvSpPr>
          <p:nvPr/>
        </p:nvSpPr>
        <p:spPr bwMode="auto">
          <a:xfrm>
            <a:off x="5675313" y="2463800"/>
            <a:ext cx="34686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 Well over 2M downloads</a:t>
            </a:r>
          </a:p>
        </p:txBody>
      </p:sp>
      <p:sp>
        <p:nvSpPr>
          <p:cNvPr id="33800" name="TextBox 7"/>
          <p:cNvSpPr txBox="1">
            <a:spLocks noChangeArrowheads="1"/>
          </p:cNvSpPr>
          <p:nvPr/>
        </p:nvSpPr>
        <p:spPr bwMode="auto">
          <a:xfrm>
            <a:off x="2889250" y="6581775"/>
            <a:ext cx="2366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 dirty="0">
                <a:solidFill>
                  <a:srgbClr val="0000FF"/>
                </a:solidFill>
              </a:rPr>
              <a:t>Screen shots by Gary Bradski, 2005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682625"/>
            <a:ext cx="8080375" cy="494665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Google Maps, Google street view, Google Earth, Books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Academic and Industry Research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Safety monitoring </a:t>
            </a:r>
            <a:r>
              <a:rPr lang="en-US" sz="1600" dirty="0" smtClean="0">
                <a:solidFill>
                  <a:srgbClr val="C00000"/>
                </a:solidFill>
              </a:rPr>
              <a:t>(Dam sites, mines, swimming pools)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Security systems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Image retrieval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Video search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Structure from motion in movies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Machine vision factory production inspection systems</a:t>
            </a:r>
          </a:p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Robotics</a:t>
            </a:r>
          </a:p>
          <a:p>
            <a:pPr eaLnBrk="1" hangingPunct="1"/>
            <a:endParaRPr lang="en-US" sz="24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17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017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176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017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152400" y="-152400"/>
            <a:ext cx="87630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solidFill>
                  <a:srgbClr val="000000"/>
                </a:solidFill>
                <a:latin typeface="AlBattar"/>
              </a:rPr>
              <a:t>Useful OpenCV Links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152400" y="838200"/>
            <a:ext cx="85344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7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3273174-1A88-472B-994A-F8C8EAB11F35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34821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2746375"/>
            <a:ext cx="2786062" cy="3654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482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D8900E-EDD1-423A-B3E5-675E7AF27D10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4013" cy="363538"/>
          </a:xfrm>
          <a:noFill/>
        </p:spPr>
        <p:txBody>
          <a:bodyPr/>
          <a:lstStyle/>
          <a:p>
            <a:r>
              <a:rPr lang="en-US" dirty="0" smtClean="0"/>
              <a:t>Gary Bradski, 2009</a:t>
            </a:r>
          </a:p>
        </p:txBody>
      </p:sp>
      <p:sp>
        <p:nvSpPr>
          <p:cNvPr id="34824" name="Rectangle 11"/>
          <p:cNvSpPr>
            <a:spLocks noChangeArrowheads="1"/>
          </p:cNvSpPr>
          <p:nvPr/>
        </p:nvSpPr>
        <p:spPr bwMode="auto">
          <a:xfrm>
            <a:off x="3135313" y="6169025"/>
            <a:ext cx="3090862" cy="6889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dirty="0"/>
          </a:p>
        </p:txBody>
      </p:sp>
      <p:sp>
        <p:nvSpPr>
          <p:cNvPr id="34825" name="Rectangle 10"/>
          <p:cNvSpPr>
            <a:spLocks noChangeArrowheads="1"/>
          </p:cNvSpPr>
          <p:nvPr/>
        </p:nvSpPr>
        <p:spPr bwMode="auto">
          <a:xfrm>
            <a:off x="347663" y="733425"/>
            <a:ext cx="6140450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OpenCV Wiki: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solidFill>
                  <a:srgbClr val="0000FF"/>
                </a:solidFill>
                <a:hlinkClick r:id="rId5"/>
              </a:rPr>
              <a:t>http://opencv.willowgarage.com/wiki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OpenCV Code </a:t>
            </a:r>
            <a:r>
              <a:rPr lang="en-US" sz="2000" b="1" u="sng" dirty="0" smtClean="0">
                <a:solidFill>
                  <a:schemeClr val="tx1"/>
                </a:solidFill>
              </a:rPr>
              <a:t>Repository: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svn co https://code.ros.org/svn/opencv/trunk/opencv</a:t>
            </a:r>
            <a:r>
              <a:rPr lang="en-US" dirty="0" smtClean="0"/>
              <a:t> 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b="1" u="sng" dirty="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 smtClean="0">
                <a:solidFill>
                  <a:schemeClr val="tx1"/>
                </a:solidFill>
              </a:rPr>
              <a:t>New </a:t>
            </a:r>
            <a:r>
              <a:rPr lang="en-US" sz="2000" b="1" u="sng" dirty="0">
                <a:solidFill>
                  <a:schemeClr val="tx1"/>
                </a:solidFill>
              </a:rPr>
              <a:t>Book on OpenCV: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solidFill>
                  <a:schemeClr val="tx1"/>
                </a:solidFill>
                <a:hlinkClick r:id="rId6"/>
              </a:rPr>
              <a:t>http://oreilly.com/catalog/9780596516130/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solidFill>
                  <a:schemeClr val="tx1"/>
                </a:solidFill>
                <a:hlinkClick r:id="rId3"/>
              </a:rPr>
              <a:t> </a:t>
            </a:r>
          </a:p>
          <a:p>
            <a:pPr lvl="1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dirty="0">
                <a:solidFill>
                  <a:schemeClr val="tx1"/>
                </a:solidFill>
              </a:rPr>
              <a:t>Or, </a:t>
            </a:r>
            <a:r>
              <a:rPr lang="en-US" sz="2000" b="1" u="sng" dirty="0">
                <a:solidFill>
                  <a:schemeClr val="tx1"/>
                </a:solidFill>
              </a:rPr>
              <a:t>direct from Amazon:</a:t>
            </a:r>
            <a:endParaRPr lang="en-US" sz="2000" u="sng" dirty="0">
              <a:solidFill>
                <a:schemeClr val="tx1"/>
              </a:solidFill>
              <a:hlinkClick r:id="rId3"/>
            </a:endParaRPr>
          </a:p>
          <a:p>
            <a:pPr lvl="1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http://www.amazon.com/Learning-OpenCV-Computer-Vision-Library/dp/0596516134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Code examples from the book: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solidFill>
                  <a:schemeClr val="tx1"/>
                </a:solidFill>
                <a:hlinkClick r:id="rId7"/>
              </a:rPr>
              <a:t>http://examples.oreilly.com/9780596516130/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Documentation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8"/>
              </a:rPr>
              <a:t>http://opencv.willowgarage.com/documentation/index.html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4826" name="Rectangle 12"/>
          <p:cNvSpPr>
            <a:spLocks noChangeArrowheads="1"/>
          </p:cNvSpPr>
          <p:nvPr/>
        </p:nvSpPr>
        <p:spPr bwMode="auto">
          <a:xfrm>
            <a:off x="5195570" y="733425"/>
            <a:ext cx="3641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User Group </a:t>
            </a:r>
            <a:r>
              <a:rPr lang="en-US" b="1" u="sng" dirty="0">
                <a:solidFill>
                  <a:schemeClr val="tx1"/>
                </a:solidFill>
              </a:rPr>
              <a:t>(39717 members)</a:t>
            </a:r>
            <a:r>
              <a:rPr lang="en-US" sz="2000" b="1" u="sng" dirty="0">
                <a:solidFill>
                  <a:schemeClr val="tx1"/>
                </a:solidFill>
              </a:rPr>
              <a:t>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dirty="0">
                <a:solidFill>
                  <a:schemeClr val="tx1"/>
                </a:solidFill>
                <a:hlinkClick r:id="rId9"/>
              </a:rPr>
              <a:t>http://tech.groups.yahoo.com/group/OpenCV/join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OpenCV Overview</a:t>
            </a:r>
          </a:p>
          <a:p>
            <a:pPr>
              <a:defRPr/>
            </a:pPr>
            <a:r>
              <a:rPr lang="en-US" dirty="0" smtClean="0"/>
              <a:t>Cheatsheet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Simple Programs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8D199-E5FA-4F39-86D6-0347866FEA32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1246649"/>
            <a:ext cx="5659437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Structures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588" y="1020566"/>
            <a:ext cx="8149571" cy="442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17689" y="3793068"/>
            <a:ext cx="8240889" cy="64346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385D8A">
                <a:alpha val="4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3367"/>
            <a:ext cx="8229600" cy="1143000"/>
          </a:xfrm>
        </p:spPr>
        <p:txBody>
          <a:bodyPr/>
          <a:lstStyle/>
          <a:p>
            <a:r>
              <a:rPr lang="en-US" dirty="0" smtClean="0"/>
              <a:t>New “Image”: cv::Mat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22" y="656807"/>
            <a:ext cx="4716266" cy="584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2606" y="2433182"/>
            <a:ext cx="4343441" cy="270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689" y="1864450"/>
            <a:ext cx="4181995" cy="67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25354" y="5271911"/>
            <a:ext cx="4418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Mat does reference counting, so it does</a:t>
            </a:r>
          </a:p>
          <a:p>
            <a:r>
              <a:rPr lang="en-US" smtClean="0">
                <a:solidFill>
                  <a:srgbClr val="0000FF"/>
                </a:solidFill>
              </a:rPr>
              <a:t>the right thing when it goes out of scope</a:t>
            </a:r>
          </a:p>
          <a:p>
            <a:r>
              <a:rPr lang="en-US" smtClean="0">
                <a:solidFill>
                  <a:srgbClr val="0000FF"/>
                </a:solidFill>
              </a:rPr>
              <a:t>you can also easily make stl vectorts or maps </a:t>
            </a:r>
          </a:p>
          <a:p>
            <a:r>
              <a:rPr lang="en-US" smtClean="0">
                <a:solidFill>
                  <a:srgbClr val="0000FF"/>
                </a:solidFill>
              </a:rPr>
              <a:t>out of Mat.</a:t>
            </a:r>
            <a:endParaRPr lang="en-US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3367"/>
            <a:ext cx="8229600" cy="1143000"/>
          </a:xfrm>
        </p:spPr>
        <p:txBody>
          <a:bodyPr/>
          <a:lstStyle/>
          <a:p>
            <a:r>
              <a:rPr lang="en-US" smtClean="0"/>
              <a:t>Mat are Simple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092200"/>
            <a:ext cx="8760177" cy="4525963"/>
          </a:xfrm>
        </p:spPr>
        <p:txBody>
          <a:bodyPr/>
          <a:lstStyle/>
          <a:p>
            <a:pPr>
              <a:buNone/>
            </a:pPr>
            <a:r>
              <a:rPr lang="en-US" sz="2800" smtClean="0"/>
              <a:t>Mat M(480,640,CV_8UC3); // Make a 640x480 img</a:t>
            </a:r>
          </a:p>
          <a:p>
            <a:pPr>
              <a:buNone/>
            </a:pPr>
            <a:r>
              <a:rPr lang="en-US" sz="2800" smtClean="0"/>
              <a:t>Rect roi(100,200, 20,40);     // Make a region of int</a:t>
            </a:r>
          </a:p>
          <a:p>
            <a:pPr>
              <a:buNone/>
            </a:pPr>
            <a:r>
              <a:rPr lang="en-US" sz="2800" smtClean="0"/>
              <a:t>Mat subM = M(roi);              // Take a sub region,</a:t>
            </a:r>
          </a:p>
          <a:p>
            <a:pPr>
              <a:buNone/>
            </a:pPr>
            <a:r>
              <a:rPr lang="en-US" sz="2800" smtClean="0"/>
              <a:t>                                                 //  no copy is done</a:t>
            </a:r>
          </a:p>
          <a:p>
            <a:pPr>
              <a:buNone/>
            </a:pPr>
            <a:r>
              <a:rPr lang="en-US" sz="2800" smtClean="0"/>
              <a:t> </a:t>
            </a:r>
            <a:endParaRPr 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37067" y="3476977"/>
            <a:ext cx="7710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Mat_&lt;Vec3b&gt;::iterator it= subM.begin&lt;Vec3b&gt;(), </a:t>
            </a:r>
          </a:p>
          <a:p>
            <a:r>
              <a:rPr lang="en-US" sz="2800" smtClean="0"/>
              <a:t>                                      itEnd = subM.end&lt;Vec3b&gt;();</a:t>
            </a:r>
          </a:p>
          <a:p>
            <a:r>
              <a:rPr lang="en-US" sz="2800" smtClean="0"/>
              <a:t>//0 out places in subM where blue &gt; red</a:t>
            </a:r>
          </a:p>
          <a:p>
            <a:r>
              <a:rPr lang="en-US" sz="2800" smtClean="0"/>
              <a:t>for(; it != itEnd; ++it)</a:t>
            </a:r>
          </a:p>
          <a:p>
            <a:r>
              <a:rPr lang="en-US" sz="2800" smtClean="0"/>
              <a:t>   if( (*it)[0] &gt; (*it)[2]) (*it)[0] = 0;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OpenCV Overview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Cheatsheet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Simple Programs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8D199-E5FA-4F39-86D6-0347866FEA3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1246649"/>
            <a:ext cx="5659437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Matrix Manipulation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9587" y="847181"/>
            <a:ext cx="4849858" cy="594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48"/>
            <a:ext cx="8229600" cy="1143000"/>
          </a:xfrm>
        </p:spPr>
        <p:txBody>
          <a:bodyPr/>
          <a:lstStyle/>
          <a:p>
            <a:r>
              <a:rPr lang="en-US" smtClean="0"/>
              <a:t>Simple Matrix Operations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205" y="1223001"/>
            <a:ext cx="4240831" cy="59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81" y="1790013"/>
            <a:ext cx="4412286" cy="403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075" y="1223002"/>
            <a:ext cx="41814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7695" y="4183380"/>
            <a:ext cx="45148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Processing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355" y="792923"/>
            <a:ext cx="5862990" cy="226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687" y="3578577"/>
            <a:ext cx="7809158" cy="130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648994" y="4010297"/>
            <a:ext cx="326572" cy="1436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Conversions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480" y="755384"/>
            <a:ext cx="5834475" cy="230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7044" y="3117698"/>
            <a:ext cx="5774696" cy="279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041" y="1475719"/>
            <a:ext cx="7198078" cy="38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646" y="894281"/>
            <a:ext cx="6545877" cy="525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I/O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756" y="712608"/>
            <a:ext cx="5347766" cy="143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4784" y="2169760"/>
            <a:ext cx="5802386" cy="336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I/O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736" y="823207"/>
            <a:ext cx="6263892" cy="555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(“HighGUI”)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630" y="1144017"/>
            <a:ext cx="7517130" cy="435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Calibration, Pose, Stereo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994" y="746377"/>
            <a:ext cx="6897492" cy="573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Czar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9" y="921032"/>
            <a:ext cx="4657051" cy="5565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010" y="1053239"/>
            <a:ext cx="7909357" cy="424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B0F0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</p:spPr>
        <p:txBody>
          <a:bodyPr/>
          <a:lstStyle/>
          <a:p>
            <a:r>
              <a:rPr lang="en-US" dirty="0" smtClean="0"/>
              <a:t>samples/c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A11ED2-045E-413D-96E5-75763A2CA371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0" y="595313"/>
            <a:ext cx="45720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In ...</a:t>
            </a:r>
            <a:r>
              <a:rPr lang="en-US" sz="1100" dirty="0" smtClean="0">
                <a:solidFill>
                  <a:schemeClr val="tx1"/>
                </a:solidFill>
              </a:rPr>
              <a:t>\</a:t>
            </a:r>
            <a:r>
              <a:rPr lang="en-US" sz="1100" dirty="0" err="1" smtClean="0">
                <a:solidFill>
                  <a:schemeClr val="tx1"/>
                </a:solidFill>
              </a:rPr>
              <a:t>opencv\</a:t>
            </a:r>
            <a:r>
              <a:rPr lang="en-US" sz="1100" dirty="0" err="1">
                <a:solidFill>
                  <a:schemeClr val="tx1"/>
                </a:solidFill>
              </a:rPr>
              <a:t>samples\c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bgfg_codebook.cpp	- Use of a image value codebook </a:t>
            </a:r>
            <a:endParaRPr lang="en-US" sz="1100" dirty="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smtClean="0"/>
              <a:t>		   </a:t>
            </a:r>
            <a:r>
              <a:rPr lang="en-US" sz="1100" dirty="0" smtClean="0">
                <a:solidFill>
                  <a:schemeClr val="tx1"/>
                </a:solidFill>
              </a:rPr>
              <a:t>for </a:t>
            </a:r>
            <a:r>
              <a:rPr lang="en-US" sz="1100" dirty="0">
                <a:solidFill>
                  <a:schemeClr val="tx1"/>
                </a:solidFill>
              </a:rPr>
              <a:t>background </a:t>
            </a:r>
            <a:r>
              <a:rPr lang="en-US" sz="1100" dirty="0" smtClean="0">
                <a:solidFill>
                  <a:schemeClr val="tx1"/>
                </a:solidFill>
              </a:rPr>
              <a:t>detection </a:t>
            </a:r>
            <a:r>
              <a:rPr lang="en-US" sz="1100" dirty="0">
                <a:solidFill>
                  <a:schemeClr val="tx1"/>
                </a:solidFill>
              </a:rPr>
              <a:t>for </a:t>
            </a:r>
            <a:endParaRPr lang="en-US" sz="1100" dirty="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smtClean="0"/>
              <a:t>		   </a:t>
            </a:r>
            <a:r>
              <a:rPr lang="en-US" sz="1100" dirty="0" smtClean="0">
                <a:solidFill>
                  <a:schemeClr val="tx1"/>
                </a:solidFill>
              </a:rPr>
              <a:t>collecting </a:t>
            </a:r>
            <a:r>
              <a:rPr lang="en-US" sz="1100" dirty="0">
                <a:solidFill>
                  <a:schemeClr val="tx1"/>
                </a:solidFill>
              </a:rPr>
              <a:t>objects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bgfg_segm.cpp	</a:t>
            </a:r>
            <a:r>
              <a:rPr lang="en-US" sz="1100" dirty="0" smtClean="0">
                <a:solidFill>
                  <a:schemeClr val="tx1"/>
                </a:solidFill>
              </a:rPr>
              <a:t>	- </a:t>
            </a:r>
            <a:r>
              <a:rPr lang="en-US" sz="1100" dirty="0">
                <a:solidFill>
                  <a:schemeClr val="tx1"/>
                </a:solidFill>
              </a:rPr>
              <a:t>Use of a background learning engine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blobtrack.cpp		- Engine for blob tracking in images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calibration.cpp	</a:t>
            </a:r>
            <a:r>
              <a:rPr lang="en-US" sz="1100" dirty="0" smtClean="0">
                <a:solidFill>
                  <a:schemeClr val="tx1"/>
                </a:solidFill>
              </a:rPr>
              <a:t>	- </a:t>
            </a:r>
            <a:r>
              <a:rPr lang="en-US" sz="1100" dirty="0">
                <a:solidFill>
                  <a:schemeClr val="tx1"/>
                </a:solidFill>
              </a:rPr>
              <a:t>Camera Calibration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camshiftdemo.c	</a:t>
            </a:r>
            <a:r>
              <a:rPr lang="en-US" sz="1100" dirty="0" smtClean="0">
                <a:solidFill>
                  <a:schemeClr val="tx1"/>
                </a:solidFill>
              </a:rPr>
              <a:t>	- </a:t>
            </a:r>
            <a:r>
              <a:rPr lang="en-US" sz="1100" dirty="0">
                <a:solidFill>
                  <a:schemeClr val="tx1"/>
                </a:solidFill>
              </a:rPr>
              <a:t>Use of meanshift in simple color tracking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contours.c		- Demonstrates how to compute and use </a:t>
            </a:r>
            <a:endParaRPr lang="en-US" sz="1100" dirty="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smtClean="0"/>
              <a:t>		   </a:t>
            </a:r>
            <a:r>
              <a:rPr lang="en-US" sz="1100" dirty="0" smtClean="0">
                <a:solidFill>
                  <a:schemeClr val="tx1"/>
                </a:solidFill>
              </a:rPr>
              <a:t>object contours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convert_cascade.c	- Change the window size in a recognition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                                           </a:t>
            </a:r>
            <a:r>
              <a:rPr lang="en-US" sz="1100" dirty="0" smtClean="0">
                <a:solidFill>
                  <a:schemeClr val="tx1"/>
                </a:solidFill>
              </a:rPr>
              <a:t>	   cascade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convexhull.c		- Find the convex hull of an object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delaunay.c		- Triangulate a 2D point cloud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demhist.c		- Show how to use histograms for recognition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dft.c		</a:t>
            </a:r>
            <a:r>
              <a:rPr lang="en-US" sz="1100" dirty="0" smtClean="0">
                <a:solidFill>
                  <a:schemeClr val="tx1"/>
                </a:solidFill>
              </a:rPr>
              <a:t>- </a:t>
            </a:r>
            <a:r>
              <a:rPr lang="en-US" sz="1100" dirty="0">
                <a:solidFill>
                  <a:schemeClr val="tx1"/>
                </a:solidFill>
              </a:rPr>
              <a:t>Discrete fourier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distrans.c		- distance map from edges in an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>
                <a:solidFill>
                  <a:schemeClr val="tx1"/>
                </a:solidFill>
              </a:rPr>
              <a:t>drawing.c		- Various drawing functions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edge.c</a:t>
            </a:r>
            <a:r>
              <a:rPr lang="en-US" sz="1100" dirty="0">
                <a:solidFill>
                  <a:schemeClr val="tx1"/>
                </a:solidFill>
              </a:rPr>
              <a:t>		</a:t>
            </a:r>
            <a:r>
              <a:rPr lang="en-US" sz="1100" dirty="0" smtClean="0">
                <a:solidFill>
                  <a:schemeClr val="tx1"/>
                </a:solidFill>
              </a:rPr>
              <a:t>- </a:t>
            </a:r>
            <a:r>
              <a:rPr lang="en-US" sz="1100" dirty="0">
                <a:solidFill>
                  <a:schemeClr val="tx1"/>
                </a:solidFill>
              </a:rPr>
              <a:t>Edge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facedetect.c</a:t>
            </a:r>
            <a:r>
              <a:rPr lang="en-US" sz="1100" dirty="0">
                <a:solidFill>
                  <a:schemeClr val="tx1"/>
                </a:solidFill>
              </a:rPr>
              <a:t>		- Face detection by classifier cascade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ffilldemo.c</a:t>
            </a:r>
            <a:r>
              <a:rPr lang="en-US" sz="1100" dirty="0">
                <a:solidFill>
                  <a:schemeClr val="tx1"/>
                </a:solidFill>
              </a:rPr>
              <a:t>		- Flood filling demo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find_obj.cpp</a:t>
            </a:r>
            <a:r>
              <a:rPr lang="en-US" sz="1100" dirty="0">
                <a:solidFill>
                  <a:schemeClr val="tx1"/>
                </a:solidFill>
              </a:rPr>
              <a:t>		- Demo use of SURF features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fitellipse.c</a:t>
            </a:r>
            <a:r>
              <a:rPr lang="en-US" sz="1100" dirty="0">
                <a:solidFill>
                  <a:schemeClr val="tx1"/>
                </a:solidFill>
              </a:rPr>
              <a:t>		- Robust </a:t>
            </a:r>
            <a:r>
              <a:rPr lang="en-US" sz="1100" dirty="0" err="1">
                <a:solidFill>
                  <a:schemeClr val="tx1"/>
                </a:solidFill>
              </a:rPr>
              <a:t>elipse</a:t>
            </a:r>
            <a:r>
              <a:rPr lang="en-US" sz="1100" dirty="0">
                <a:solidFill>
                  <a:schemeClr val="tx1"/>
                </a:solidFill>
              </a:rPr>
              <a:t> fitting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houghlines.c</a:t>
            </a:r>
            <a:r>
              <a:rPr lang="en-US" sz="1100" dirty="0">
                <a:solidFill>
                  <a:schemeClr val="tx1"/>
                </a:solidFill>
              </a:rPr>
              <a:t>		- Line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image.cpp</a:t>
            </a:r>
            <a:r>
              <a:rPr lang="en-US" sz="1100" dirty="0">
                <a:solidFill>
                  <a:schemeClr val="tx1"/>
                </a:solidFill>
              </a:rPr>
              <a:t>		- Shows use of new image class, </a:t>
            </a:r>
            <a:r>
              <a:rPr lang="en-US" sz="1100" dirty="0" err="1">
                <a:solidFill>
                  <a:schemeClr val="tx1"/>
                </a:solidFill>
              </a:rPr>
              <a:t>CvImage</a:t>
            </a:r>
            <a:r>
              <a:rPr lang="en-US" sz="1100" dirty="0">
                <a:solidFill>
                  <a:schemeClr val="tx1"/>
                </a:solidFill>
              </a:rPr>
              <a:t>();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inpaint.cpp</a:t>
            </a:r>
            <a:r>
              <a:rPr lang="en-US" sz="1100" dirty="0">
                <a:solidFill>
                  <a:schemeClr val="tx1"/>
                </a:solidFill>
              </a:rPr>
              <a:t>		- Texture infill to repair imagery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kalman.c</a:t>
            </a:r>
            <a:r>
              <a:rPr lang="en-US" sz="1100" dirty="0">
                <a:solidFill>
                  <a:schemeClr val="tx1"/>
                </a:solidFill>
              </a:rPr>
              <a:t>		- </a:t>
            </a:r>
            <a:r>
              <a:rPr lang="en-US" sz="1100" dirty="0" err="1">
                <a:solidFill>
                  <a:schemeClr val="tx1"/>
                </a:solidFill>
              </a:rPr>
              <a:t>Kalman</a:t>
            </a:r>
            <a:r>
              <a:rPr lang="en-US" sz="1100" dirty="0">
                <a:solidFill>
                  <a:schemeClr val="tx1"/>
                </a:solidFill>
              </a:rPr>
              <a:t> filter for </a:t>
            </a:r>
            <a:r>
              <a:rPr lang="en-US" sz="1100" dirty="0" err="1">
                <a:solidFill>
                  <a:schemeClr val="tx1"/>
                </a:solidFill>
              </a:rPr>
              <a:t>trackign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kmeans.c</a:t>
            </a:r>
            <a:r>
              <a:rPr lang="en-US" sz="1100" dirty="0">
                <a:solidFill>
                  <a:schemeClr val="tx1"/>
                </a:solidFill>
              </a:rPr>
              <a:t>		- K-Means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dirty="0" err="1">
                <a:solidFill>
                  <a:schemeClr val="tx1"/>
                </a:solidFill>
              </a:rPr>
              <a:t>laplace.c</a:t>
            </a:r>
            <a:r>
              <a:rPr lang="en-US" sz="1100" dirty="0">
                <a:solidFill>
                  <a:schemeClr val="tx1"/>
                </a:solidFill>
              </a:rPr>
              <a:t>		- Convolve image with </a:t>
            </a:r>
            <a:r>
              <a:rPr lang="en-US" sz="1100" dirty="0" err="1">
                <a:solidFill>
                  <a:schemeClr val="tx1"/>
                </a:solidFill>
              </a:rPr>
              <a:t>laplacian</a:t>
            </a:r>
            <a:r>
              <a:rPr lang="en-US" sz="11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71686" name="Rectangle 5"/>
          <p:cNvSpPr>
            <a:spLocks noChangeArrowheads="1"/>
          </p:cNvSpPr>
          <p:nvPr/>
        </p:nvSpPr>
        <p:spPr bwMode="auto">
          <a:xfrm>
            <a:off x="4572000" y="979488"/>
            <a:ext cx="4572000" cy="330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smtClean="0">
                <a:solidFill>
                  <a:schemeClr val="tx1"/>
                </a:solidFill>
              </a:rPr>
              <a:t>letter_recog.cpp	- </a:t>
            </a:r>
            <a:r>
              <a:rPr lang="en-US" sz="1100">
                <a:solidFill>
                  <a:schemeClr val="tx1"/>
                </a:solidFill>
              </a:rPr>
              <a:t>Example of using machine learning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                                           </a:t>
            </a:r>
            <a:r>
              <a:rPr lang="en-US" sz="1100" smtClean="0">
                <a:solidFill>
                  <a:schemeClr val="tx1"/>
                </a:solidFill>
              </a:rPr>
              <a:t>	   Boosting</a:t>
            </a:r>
            <a:r>
              <a:rPr lang="en-US" sz="1100">
                <a:solidFill>
                  <a:schemeClr val="tx1"/>
                </a:solidFill>
              </a:rPr>
              <a:t>,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                                           </a:t>
            </a:r>
            <a:r>
              <a:rPr lang="en-US" sz="1100" smtClean="0">
                <a:solidFill>
                  <a:schemeClr val="tx1"/>
                </a:solidFill>
              </a:rPr>
              <a:t>	   Backpropagation </a:t>
            </a:r>
            <a:r>
              <a:rPr lang="en-US" sz="1100">
                <a:solidFill>
                  <a:schemeClr val="tx1"/>
                </a:solidFill>
              </a:rPr>
              <a:t>(MLP) and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                                           </a:t>
            </a:r>
            <a:r>
              <a:rPr lang="en-US" sz="1100" smtClean="0">
                <a:solidFill>
                  <a:schemeClr val="tx1"/>
                </a:solidFill>
              </a:rPr>
              <a:t>	   Random </a:t>
            </a:r>
            <a:r>
              <a:rPr lang="en-US" sz="1100">
                <a:solidFill>
                  <a:schemeClr val="tx1"/>
                </a:solidFill>
              </a:rPr>
              <a:t>forests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lkdemo.c		- Lukas-Canada optical flow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minarea.c	</a:t>
            </a:r>
            <a:r>
              <a:rPr lang="en-US" sz="1100" smtClean="0">
                <a:solidFill>
                  <a:schemeClr val="tx1"/>
                </a:solidFill>
              </a:rPr>
              <a:t>	- </a:t>
            </a:r>
            <a:r>
              <a:rPr lang="en-US" sz="1100">
                <a:solidFill>
                  <a:schemeClr val="tx1"/>
                </a:solidFill>
              </a:rPr>
              <a:t>For a cloud of points in 2D, find </a:t>
            </a:r>
            <a:r>
              <a:rPr lang="en-US" sz="1100" smtClean="0">
                <a:solidFill>
                  <a:schemeClr val="tx1"/>
                </a:solidFill>
              </a:rPr>
              <a:t>min 		  bounding box </a:t>
            </a:r>
            <a:r>
              <a:rPr lang="en-US" sz="1100">
                <a:solidFill>
                  <a:schemeClr val="tx1"/>
                </a:solidFill>
              </a:rPr>
              <a:t>and circle.  </a:t>
            </a:r>
            <a:endParaRPr lang="en-US" sz="110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smtClean="0"/>
              <a:t>		   </a:t>
            </a:r>
            <a:r>
              <a:rPr lang="en-US" sz="1100" smtClean="0">
                <a:solidFill>
                  <a:schemeClr val="tx1"/>
                </a:solidFill>
              </a:rPr>
              <a:t>Shows </a:t>
            </a:r>
            <a:r>
              <a:rPr lang="en-US" sz="1100">
                <a:solidFill>
                  <a:schemeClr val="tx1"/>
                </a:solidFill>
              </a:rPr>
              <a:t>use of Cv_SEQ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morphology.c		- Demonstrates Erode, Dilate, Open, Close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motempl.c		- Demonstrates motion </a:t>
            </a:r>
            <a:r>
              <a:rPr lang="en-US" sz="1100" smtClean="0">
                <a:solidFill>
                  <a:schemeClr val="tx1"/>
                </a:solidFill>
              </a:rPr>
              <a:t>templates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smtClean="0">
                <a:solidFill>
                  <a:schemeClr val="tx1"/>
                </a:solidFill>
              </a:rPr>
              <a:t>		   (</a:t>
            </a:r>
            <a:r>
              <a:rPr lang="en-US" sz="1100">
                <a:solidFill>
                  <a:schemeClr val="tx1"/>
                </a:solidFill>
              </a:rPr>
              <a:t>orthogonal </a:t>
            </a:r>
            <a:r>
              <a:rPr lang="en-US" sz="1100" smtClean="0">
                <a:solidFill>
                  <a:schemeClr val="tx1"/>
                </a:solidFill>
              </a:rPr>
              <a:t>optical </a:t>
            </a:r>
            <a:r>
              <a:rPr lang="en-US" sz="1100">
                <a:solidFill>
                  <a:schemeClr val="tx1"/>
                </a:solidFill>
              </a:rPr>
              <a:t>flow given silhouettes)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mushroom.cpp	</a:t>
            </a:r>
            <a:r>
              <a:rPr lang="en-US" sz="1100" smtClean="0">
                <a:solidFill>
                  <a:schemeClr val="tx1"/>
                </a:solidFill>
              </a:rPr>
              <a:t>	- </a:t>
            </a:r>
            <a:r>
              <a:rPr lang="en-US" sz="1100">
                <a:solidFill>
                  <a:schemeClr val="tx1"/>
                </a:solidFill>
              </a:rPr>
              <a:t>Demonstrates use of decision trees (CART</a:t>
            </a:r>
            <a:r>
              <a:rPr lang="en-US" sz="1100" smtClean="0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smtClean="0">
                <a:solidFill>
                  <a:schemeClr val="tx1"/>
                </a:solidFill>
              </a:rPr>
              <a:t>		   for recognition</a:t>
            </a: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pyramid_segmentation.c	- Color segmentation in pyramid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squares.c		- Uses contour processing to find squares </a:t>
            </a:r>
            <a:endParaRPr lang="en-US" sz="1100" smtClean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 smtClean="0"/>
              <a:t>		   </a:t>
            </a:r>
            <a:r>
              <a:rPr lang="en-US" sz="1100" smtClean="0">
                <a:solidFill>
                  <a:schemeClr val="tx1"/>
                </a:solidFill>
              </a:rPr>
              <a:t>in </a:t>
            </a:r>
            <a:r>
              <a:rPr lang="en-US" sz="1100">
                <a:solidFill>
                  <a:schemeClr val="tx1"/>
                </a:solidFill>
              </a:rPr>
              <a:t>an </a:t>
            </a:r>
            <a:r>
              <a:rPr lang="en-US" sz="1100" smtClean="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stereo_calib.cpp	- Stereo calibration, recognition and disparity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                                           </a:t>
            </a:r>
            <a:r>
              <a:rPr lang="en-US" sz="1100" smtClean="0">
                <a:solidFill>
                  <a:schemeClr val="tx1"/>
                </a:solidFill>
              </a:rPr>
              <a:t>	   map </a:t>
            </a:r>
            <a:r>
              <a:rPr lang="en-US" sz="1100">
                <a:solidFill>
                  <a:schemeClr val="tx1"/>
                </a:solidFill>
              </a:rPr>
              <a:t>computation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watershed.cpp		- Watershed transform demo.</a:t>
            </a:r>
          </a:p>
        </p:txBody>
      </p:sp>
      <p:cxnSp>
        <p:nvCxnSpPr>
          <p:cNvPr id="71687" name="Straight Arrow Connector 7"/>
          <p:cNvCxnSpPr>
            <a:cxnSpLocks noChangeShapeType="1"/>
          </p:cNvCxnSpPr>
          <p:nvPr/>
        </p:nvCxnSpPr>
        <p:spPr bwMode="auto">
          <a:xfrm rot="16200000" flipH="1">
            <a:off x="1844675" y="3478213"/>
            <a:ext cx="5432425" cy="22225"/>
          </a:xfrm>
          <a:prstGeom prst="straightConnector1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B0F0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</p:spPr>
        <p:txBody>
          <a:bodyPr/>
          <a:lstStyle/>
          <a:p>
            <a:r>
              <a:rPr lang="en-US" smtClean="0"/>
              <a:t>samples/C++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A11ED2-045E-413D-96E5-75763A2CA371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573" y="908933"/>
            <a:ext cx="4787547" cy="563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B0F0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Samples/python</a:t>
            </a:r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111" y="524290"/>
            <a:ext cx="1622777" cy="611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624" y="798867"/>
            <a:ext cx="2443988" cy="457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5400000">
            <a:off x="1360312" y="3753555"/>
            <a:ext cx="5497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00FF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-201612"/>
            <a:ext cx="8229600" cy="1143000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12279B-CD62-4236-9E05-261F7780AEE8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72709" name="Rectangle 4"/>
          <p:cNvSpPr>
            <a:spLocks noChangeArrowheads="1"/>
          </p:cNvSpPr>
          <p:nvPr/>
        </p:nvSpPr>
        <p:spPr bwMode="auto">
          <a:xfrm>
            <a:off x="163513" y="658813"/>
            <a:ext cx="58674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ch2_ex2_1.cpp			Load image from disk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ch2_ex2_2.cpp			Play video from disk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ch2_ex2_3.cpp			Add a slider control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ch2_ex2_4.cpp			Load, smooth and dsiplay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ch2_ex2_5.cpp			Pyramid down sampling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ch2_ex2_6.cpp			CvCanny edge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ch2_ex2_7.cpp			Pyramid down and Canny edge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ch2_ex2_8.cpp			Above program simplified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ch2_ex2_9.cpp			Play video from camera or file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ch2_ex2_10.cpp		</a:t>
            </a:r>
            <a:r>
              <a:rPr lang="en-US" sz="1100" smtClean="0">
                <a:solidFill>
                  <a:schemeClr val="tx1"/>
                </a:solidFill>
              </a:rPr>
              <a:t>Read </a:t>
            </a:r>
            <a:r>
              <a:rPr lang="en-US" sz="1100">
                <a:solidFill>
                  <a:schemeClr val="tx1"/>
                </a:solidFill>
              </a:rPr>
              <a:t>and write video, do Logpolar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ch3_ex3_1.txt			Matrix 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ch3_ex3_2.txt			Matrix creation and release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ch3_ex3_3.cpp			Create matrix from data list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ch3_ex3_4.cpp			Accessing matrix data CV_MAT_ELEM()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ch3_ex3_5.cpp			Setting matrix CV_MAT_ELEM_PTR()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ch3_ex3_6.txt			Pointer access to matrix data	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ch3_ex3_7.txt			Image and Matrix Element access functions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ch3_ex3_8.txt			Setting matrix or image elements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ch3_ex3_9.cpp			Summing all elements in 3 channel matrix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ch3_ex3_10.txt			IplImage Header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ch3_ex3_11.cpp		</a:t>
            </a:r>
            <a:r>
              <a:rPr lang="en-US" sz="1100" smtClean="0">
                <a:solidFill>
                  <a:schemeClr val="tx1"/>
                </a:solidFill>
              </a:rPr>
              <a:t>Use </a:t>
            </a:r>
            <a:r>
              <a:rPr lang="en-US" sz="1100">
                <a:solidFill>
                  <a:schemeClr val="tx1"/>
                </a:solidFill>
              </a:rPr>
              <a:t>of widthstep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ch3_ex3_12.cpp		</a:t>
            </a:r>
            <a:r>
              <a:rPr lang="en-US" sz="1100" smtClean="0">
                <a:solidFill>
                  <a:schemeClr val="tx1"/>
                </a:solidFill>
              </a:rPr>
              <a:t>Use </a:t>
            </a:r>
            <a:r>
              <a:rPr lang="en-US" sz="1100">
                <a:solidFill>
                  <a:schemeClr val="tx1"/>
                </a:solidFill>
              </a:rPr>
              <a:t>of image ROI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ch3_ex3_13.cpp		</a:t>
            </a:r>
            <a:r>
              <a:rPr lang="en-US" sz="1100" smtClean="0">
                <a:solidFill>
                  <a:schemeClr val="tx1"/>
                </a:solidFill>
              </a:rPr>
              <a:t>Implementing </a:t>
            </a:r>
            <a:r>
              <a:rPr lang="en-US" sz="1100">
                <a:solidFill>
                  <a:schemeClr val="tx1"/>
                </a:solidFill>
              </a:rPr>
              <a:t>an ROI using widthstep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ch3_ex3_14.cpp		</a:t>
            </a:r>
            <a:r>
              <a:rPr lang="en-US" sz="1100" smtClean="0">
                <a:solidFill>
                  <a:schemeClr val="tx1"/>
                </a:solidFill>
              </a:rPr>
              <a:t>Alpha </a:t>
            </a:r>
            <a:r>
              <a:rPr lang="en-US" sz="1100">
                <a:solidFill>
                  <a:schemeClr val="tx1"/>
                </a:solidFill>
              </a:rPr>
              <a:t>blending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ch3_ex3_15.cpp		</a:t>
            </a:r>
            <a:r>
              <a:rPr lang="en-US" sz="1100" smtClean="0">
                <a:solidFill>
                  <a:schemeClr val="tx1"/>
                </a:solidFill>
              </a:rPr>
              <a:t>Saving </a:t>
            </a:r>
            <a:r>
              <a:rPr lang="en-US" sz="1100">
                <a:solidFill>
                  <a:schemeClr val="tx1"/>
                </a:solidFill>
              </a:rPr>
              <a:t>and loading a CvMat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ch3_ex3_16.txt			File storage demo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ch3_ex3_17.cpp		</a:t>
            </a:r>
            <a:r>
              <a:rPr lang="en-US" sz="1100" smtClean="0">
                <a:solidFill>
                  <a:schemeClr val="tx1"/>
                </a:solidFill>
              </a:rPr>
              <a:t>Writing </a:t>
            </a:r>
            <a:r>
              <a:rPr lang="en-US" sz="1100">
                <a:solidFill>
                  <a:schemeClr val="tx1"/>
                </a:solidFill>
              </a:rPr>
              <a:t>configuration files as XML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ch3_ex3_19.cpp		</a:t>
            </a:r>
            <a:r>
              <a:rPr lang="en-US" sz="1100" smtClean="0">
                <a:solidFill>
                  <a:schemeClr val="tx1"/>
                </a:solidFill>
              </a:rPr>
              <a:t>Reading </a:t>
            </a:r>
            <a:r>
              <a:rPr lang="en-US" sz="1100">
                <a:solidFill>
                  <a:schemeClr val="tx1"/>
                </a:solidFill>
              </a:rPr>
              <a:t>an XML file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ch3_ex3_20.cpp		</a:t>
            </a:r>
            <a:r>
              <a:rPr lang="en-US" sz="1100" smtClean="0">
                <a:solidFill>
                  <a:schemeClr val="tx1"/>
                </a:solidFill>
              </a:rPr>
              <a:t>How </a:t>
            </a:r>
            <a:r>
              <a:rPr lang="en-US" sz="1100">
                <a:solidFill>
                  <a:schemeClr val="tx1"/>
                </a:solidFill>
              </a:rPr>
              <a:t>to check if IPP acceleration is 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00FF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-220662"/>
            <a:ext cx="8229600" cy="1143000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37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D70561-A26D-49CA-811A-A352A3233AA3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84174" y="730250"/>
            <a:ext cx="6423025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ch4_ex4_1.cpp			Use a mouse to draw boxes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ch4_ex4_2.cpp			Use a trackbar as a button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ch4_ex4_3.cpp			Finding the video codec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ch5_ex5_1.cpp			Using CvSeq	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ch5_ex5_2.cpp			cvThreshold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ch5_ex5_3.cpp			Combining image planes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ch5_ex5_4.cpp			Adaptive threshiolding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ch6_ex6_1.cpp			cvHoughCircles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ch6_ex6_2.cpp			Affine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ch6_ex6_3.cpp			Perspective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ch6_ex6_4.cpp			Log-Polar conversion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ch6_ex6_5.cpp			2D Fourier 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ch7_ex7_1.cpp			Using histograms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ch7_ex7_2.txt			</a:t>
            </a:r>
            <a:r>
              <a:rPr lang="en-US" sz="1100" smtClean="0">
                <a:solidFill>
                  <a:schemeClr val="tx1"/>
                </a:solidFill>
              </a:rPr>
              <a:t>Earth </a:t>
            </a:r>
            <a:r>
              <a:rPr lang="en-US" sz="1100">
                <a:solidFill>
                  <a:schemeClr val="tx1"/>
                </a:solidFill>
              </a:rPr>
              <a:t>Mover’s Distance interface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ch7_ex7_3_expanded.cpp		Earth Mover’s Distance  set up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ch7_ex7_4.txt			</a:t>
            </a:r>
            <a:r>
              <a:rPr lang="en-US" sz="1100" smtClean="0">
                <a:solidFill>
                  <a:schemeClr val="tx1"/>
                </a:solidFill>
              </a:rPr>
              <a:t>Using </a:t>
            </a:r>
            <a:r>
              <a:rPr lang="en-US" sz="1100">
                <a:solidFill>
                  <a:schemeClr val="tx1"/>
                </a:solidFill>
              </a:rPr>
              <a:t>Earth Mover’s Distance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ch7_ex7_5.cpp			Template matching /Cross Corr.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ch7_ex7_5_HistBackProj.cpp		Back projection of histograms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ch8_ex8_1.txt			</a:t>
            </a:r>
            <a:r>
              <a:rPr lang="en-US" sz="1100" smtClean="0">
                <a:solidFill>
                  <a:schemeClr val="tx1"/>
                </a:solidFill>
              </a:rPr>
              <a:t>CvSeq </a:t>
            </a:r>
            <a:r>
              <a:rPr lang="en-US" sz="1100">
                <a:solidFill>
                  <a:schemeClr val="tx1"/>
                </a:solidFill>
              </a:rPr>
              <a:t>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ch8_ex2.cpp			</a:t>
            </a:r>
            <a:r>
              <a:rPr lang="en-US" sz="1100" smtClean="0">
                <a:solidFill>
                  <a:schemeClr val="tx1"/>
                </a:solidFill>
              </a:rPr>
              <a:t>Contour </a:t>
            </a:r>
            <a:r>
              <a:rPr lang="en-US" sz="1100">
                <a:solidFill>
                  <a:schemeClr val="tx1"/>
                </a:solidFill>
              </a:rPr>
              <a:t>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ch8_ex8_2.cpp			 Finding contours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ch8_ex8_3.cpp			 Drawing contours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00FF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05C637-1ADB-4902-9ADE-2620FDE5D850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723900" y="611190"/>
            <a:ext cx="7526338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ch9_ex9_1.cpp				Sampling from a line in an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ch9_watershed.cpp			</a:t>
            </a:r>
            <a:r>
              <a:rPr lang="en-US" sz="1100" smtClean="0">
                <a:solidFill>
                  <a:schemeClr val="tx1"/>
                </a:solidFill>
              </a:rPr>
              <a:t>Image </a:t>
            </a:r>
            <a:r>
              <a:rPr lang="en-US" sz="1100">
                <a:solidFill>
                  <a:schemeClr val="tx1"/>
                </a:solidFill>
              </a:rPr>
              <a:t>segmentation using Watershed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ch9_AvgBackground.cpp			Background model using an average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ch9_backgroundAVG.cpp			Background averaging using a codebook compared to just an average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ch9_backgroundDiff.cpp			Use the codebook method for doing background differencing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ch9_ClearStaleCB_Entries.cpp		</a:t>
            </a:r>
            <a:r>
              <a:rPr lang="en-US" sz="1100" smtClean="0">
                <a:solidFill>
                  <a:schemeClr val="tx1"/>
                </a:solidFill>
              </a:rPr>
              <a:t>	Refine </a:t>
            </a:r>
            <a:r>
              <a:rPr lang="en-US" sz="1100">
                <a:solidFill>
                  <a:schemeClr val="tx1"/>
                </a:solidFill>
              </a:rPr>
              <a:t>codebook to eliminate stale entries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cv_yuv_codebook.cpp			Core code used to design OpenCV codebook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ch10_ex10_1.cpp			</a:t>
            </a:r>
            <a:r>
              <a:rPr lang="en-US" sz="1100" smtClean="0">
                <a:solidFill>
                  <a:schemeClr val="tx1"/>
                </a:solidFill>
              </a:rPr>
              <a:t>Optical </a:t>
            </a:r>
            <a:r>
              <a:rPr lang="en-US" sz="1100">
                <a:solidFill>
                  <a:schemeClr val="tx1"/>
                </a:solidFill>
              </a:rPr>
              <a:t>flow using Lucas-Kanade in an image pyramid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ch10_ex10_1b_Horn_Schunck.cpp		Optical flow based on Horn-Schunck block matching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ch10_ex10_2.cpp			</a:t>
            </a:r>
            <a:r>
              <a:rPr lang="en-US" sz="1100" smtClean="0">
                <a:solidFill>
                  <a:schemeClr val="tx1"/>
                </a:solidFill>
              </a:rPr>
              <a:t>Kalman </a:t>
            </a:r>
            <a:r>
              <a:rPr lang="en-US" sz="1100">
                <a:solidFill>
                  <a:schemeClr val="tx1"/>
                </a:solidFill>
              </a:rPr>
              <a:t>filter example code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ch10_motempl.cpp			</a:t>
            </a:r>
            <a:r>
              <a:rPr lang="en-US" sz="1100" smtClean="0">
                <a:solidFill>
                  <a:schemeClr val="tx1"/>
                </a:solidFill>
              </a:rPr>
              <a:t>Using </a:t>
            </a:r>
            <a:r>
              <a:rPr lang="en-US" sz="1100">
                <a:solidFill>
                  <a:schemeClr val="tx1"/>
                </a:solidFill>
              </a:rPr>
              <a:t>motion templates for segmenting motion.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ch11_ex11_1.cpp			</a:t>
            </a:r>
            <a:r>
              <a:rPr lang="en-US" sz="1100" smtClean="0">
                <a:solidFill>
                  <a:schemeClr val="tx1"/>
                </a:solidFill>
              </a:rPr>
              <a:t>Camera </a:t>
            </a:r>
            <a:r>
              <a:rPr lang="en-US" sz="1100">
                <a:solidFill>
                  <a:schemeClr val="tx1"/>
                </a:solidFill>
              </a:rPr>
              <a:t>calibration using automatic chessboard finding using a camera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ch11_ex11_1_fromdisk.cpp			Doing the same, but read from disk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ch11_chessboards.txt			</a:t>
            </a:r>
            <a:r>
              <a:rPr lang="en-US" sz="1100" smtClean="0">
                <a:solidFill>
                  <a:schemeClr val="tx1"/>
                </a:solidFill>
              </a:rPr>
              <a:t>List </a:t>
            </a:r>
            <a:r>
              <a:rPr lang="en-US" sz="1100">
                <a:solidFill>
                  <a:schemeClr val="tx1"/>
                </a:solidFill>
              </a:rPr>
              <a:t>of included chessboards for calibration from disk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ch12_ex12_1.cpp			</a:t>
            </a:r>
            <a:r>
              <a:rPr lang="en-US" sz="1100" smtClean="0">
                <a:solidFill>
                  <a:schemeClr val="tx1"/>
                </a:solidFill>
              </a:rPr>
              <a:t>Creating </a:t>
            </a:r>
            <a:r>
              <a:rPr lang="en-US" sz="1100">
                <a:solidFill>
                  <a:schemeClr val="tx1"/>
                </a:solidFill>
              </a:rPr>
              <a:t>a bird’s eye view of a scene using homography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ch12_ex12_2.cpp			</a:t>
            </a:r>
            <a:r>
              <a:rPr lang="en-US" sz="1100" smtClean="0">
                <a:solidFill>
                  <a:schemeClr val="tx1"/>
                </a:solidFill>
              </a:rPr>
              <a:t>Computing </a:t>
            </a:r>
            <a:r>
              <a:rPr lang="en-US" sz="1100">
                <a:solidFill>
                  <a:schemeClr val="tx1"/>
                </a:solidFill>
              </a:rPr>
              <a:t>the Fundamental matrix using RANSAC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ch12_ex12_3.cpp			</a:t>
            </a:r>
            <a:r>
              <a:rPr lang="en-US" sz="1100" smtClean="0">
                <a:solidFill>
                  <a:schemeClr val="tx1"/>
                </a:solidFill>
              </a:rPr>
              <a:t>Stereo </a:t>
            </a:r>
            <a:r>
              <a:rPr lang="en-US" sz="1100">
                <a:solidFill>
                  <a:schemeClr val="tx1"/>
                </a:solidFill>
              </a:rPr>
              <a:t>calibration, rectification and correspondence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ch12_ex12_4.cpp			</a:t>
            </a:r>
            <a:r>
              <a:rPr lang="en-US" sz="1100" smtClean="0">
                <a:solidFill>
                  <a:schemeClr val="tx1"/>
                </a:solidFill>
              </a:rPr>
              <a:t>2D </a:t>
            </a:r>
            <a:r>
              <a:rPr lang="en-US" sz="1100">
                <a:solidFill>
                  <a:schemeClr val="tx1"/>
                </a:solidFill>
              </a:rPr>
              <a:t>robust line fitting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ch12_list.txt				</a:t>
            </a:r>
            <a:r>
              <a:rPr lang="en-US" sz="1100" smtClean="0">
                <a:solidFill>
                  <a:schemeClr val="tx1"/>
                </a:solidFill>
              </a:rPr>
              <a:t>List </a:t>
            </a:r>
            <a:r>
              <a:rPr lang="en-US" sz="1100">
                <a:solidFill>
                  <a:schemeClr val="tx1"/>
                </a:solidFill>
              </a:rPr>
              <a:t>of included stereo L+R image pair data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ch13_dtree.cpp				Example of using a decision tree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ch13_ex13_1.cpp			</a:t>
            </a:r>
            <a:r>
              <a:rPr lang="en-US" sz="1100" smtClean="0">
                <a:solidFill>
                  <a:schemeClr val="tx1"/>
                </a:solidFill>
              </a:rPr>
              <a:t>Using </a:t>
            </a:r>
            <a:r>
              <a:rPr lang="en-US" sz="1100">
                <a:solidFill>
                  <a:schemeClr val="tx1"/>
                </a:solidFill>
              </a:rPr>
              <a:t>k-means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ch13_ex13_2.cpp			</a:t>
            </a:r>
            <a:r>
              <a:rPr lang="en-US" sz="1100" smtClean="0">
                <a:solidFill>
                  <a:schemeClr val="tx1"/>
                </a:solidFill>
              </a:rPr>
              <a:t>Creating </a:t>
            </a:r>
            <a:r>
              <a:rPr lang="en-US" sz="1100">
                <a:solidFill>
                  <a:schemeClr val="tx1"/>
                </a:solidFill>
              </a:rPr>
              <a:t>and training a decision tree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ch13_ex13_3.cpp			</a:t>
            </a:r>
            <a:r>
              <a:rPr lang="en-US" sz="1100" smtClean="0">
                <a:solidFill>
                  <a:schemeClr val="tx1"/>
                </a:solidFill>
              </a:rPr>
              <a:t>Training </a:t>
            </a:r>
            <a:r>
              <a:rPr lang="en-US" sz="1100">
                <a:solidFill>
                  <a:schemeClr val="tx1"/>
                </a:solidFill>
              </a:rPr>
              <a:t>using statistical boosting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ch13_ex13_4.cpp			</a:t>
            </a:r>
            <a:r>
              <a:rPr lang="en-US" sz="1100" smtClean="0">
                <a:solidFill>
                  <a:schemeClr val="tx1"/>
                </a:solidFill>
              </a:rPr>
              <a:t>Face </a:t>
            </a:r>
            <a:r>
              <a:rPr lang="en-US" sz="1100">
                <a:solidFill>
                  <a:schemeClr val="tx1"/>
                </a:solidFill>
              </a:rPr>
              <a:t>detection using Viola-Jones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solidFill>
                  <a:schemeClr val="tx1"/>
                </a:solidFill>
              </a:rPr>
              <a:t>cvx_defs.cpp				</a:t>
            </a:r>
            <a:r>
              <a:rPr lang="en-US" sz="1100" smtClean="0">
                <a:solidFill>
                  <a:schemeClr val="tx1"/>
                </a:solidFill>
              </a:rPr>
              <a:t>Some </a:t>
            </a:r>
            <a:r>
              <a:rPr lang="en-US" sz="1100">
                <a:solidFill>
                  <a:schemeClr val="tx1"/>
                </a:solidFill>
              </a:rPr>
              <a:t>defines for use with codebook segmentatio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00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909638" y="-320675"/>
            <a:ext cx="8229600" cy="1143000"/>
          </a:xfrm>
        </p:spPr>
        <p:txBody>
          <a:bodyPr/>
          <a:lstStyle/>
          <a:p>
            <a:r>
              <a:rPr lang="en-US" sz="4000" smtClean="0"/>
              <a:t>Python Face Detector Node: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0C4C02-1769-4C22-B393-95D4FE1D1ABC}" type="slidenum">
              <a:rPr lang="en-US">
                <a:solidFill>
                  <a:schemeClr val="tx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582613" y="1235075"/>
            <a:ext cx="791527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#!/usr/bin/python</a:t>
            </a:r>
          </a:p>
          <a:p>
            <a:r>
              <a:rPr lang="en-US" sz="1200"/>
              <a:t>"""</a:t>
            </a:r>
          </a:p>
          <a:p>
            <a:r>
              <a:rPr lang="en-US" sz="1200"/>
              <a:t>This program is demonstration  python ROS Node for face and object detection using haar-like features.</a:t>
            </a:r>
          </a:p>
          <a:p>
            <a:r>
              <a:rPr lang="en-US" sz="1200"/>
              <a:t>The program finds faces in a camera image or video stream and displays a red box around them.   Python implementation by: Roman Stanchak, James Bowman</a:t>
            </a:r>
          </a:p>
          <a:p>
            <a:r>
              <a:rPr lang="en-US" sz="1200"/>
              <a:t>"""</a:t>
            </a:r>
          </a:p>
          <a:p>
            <a:r>
              <a:rPr lang="en-US" sz="1200"/>
              <a:t>import roslib</a:t>
            </a:r>
          </a:p>
          <a:p>
            <a:r>
              <a:rPr lang="en-US" sz="1200"/>
              <a:t>roslib.load_manifest('opencv_tests')</a:t>
            </a:r>
          </a:p>
          <a:p>
            <a:r>
              <a:rPr lang="en-US" sz="1200"/>
              <a:t>import sys</a:t>
            </a:r>
          </a:p>
          <a:p>
            <a:r>
              <a:rPr lang="en-US" sz="1200"/>
              <a:t>import os</a:t>
            </a:r>
          </a:p>
          <a:p>
            <a:r>
              <a:rPr lang="en-US" sz="1200"/>
              <a:t>from optparse import OptionParser</a:t>
            </a:r>
          </a:p>
          <a:p>
            <a:r>
              <a:rPr lang="en-US" sz="1200"/>
              <a:t>import rospy</a:t>
            </a:r>
          </a:p>
          <a:p>
            <a:r>
              <a:rPr lang="en-US" sz="1200"/>
              <a:t>import sensor_msgs.msg</a:t>
            </a:r>
          </a:p>
          <a:p>
            <a:r>
              <a:rPr lang="en-US" sz="1200"/>
              <a:t>from cv_bridge import CvBridge</a:t>
            </a:r>
          </a:p>
          <a:p>
            <a:r>
              <a:rPr lang="en-US" sz="1200"/>
              <a:t>import cv</a:t>
            </a:r>
          </a:p>
        </p:txBody>
      </p:sp>
      <p:sp>
        <p:nvSpPr>
          <p:cNvPr id="24582" name="Rectangle 8"/>
          <p:cNvSpPr>
            <a:spLocks noChangeArrowheads="1"/>
          </p:cNvSpPr>
          <p:nvPr/>
        </p:nvSpPr>
        <p:spPr bwMode="auto">
          <a:xfrm>
            <a:off x="581025" y="4089400"/>
            <a:ext cx="7974013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# Parameters for haar detection</a:t>
            </a:r>
          </a:p>
          <a:p>
            <a:r>
              <a:rPr lang="en-US" sz="1200"/>
              <a:t># From the API:</a:t>
            </a:r>
          </a:p>
          <a:p>
            <a:r>
              <a:rPr lang="en-US" sz="1200"/>
              <a:t># The default parameters (scale_factor=2, min_neighbors=3, flags=0) are tuned </a:t>
            </a:r>
          </a:p>
          <a:p>
            <a:r>
              <a:rPr lang="en-US" sz="1200"/>
              <a:t># for accurate yet slow object detection. For a faster operation on real video </a:t>
            </a:r>
          </a:p>
          <a:p>
            <a:r>
              <a:rPr lang="en-US" sz="1200"/>
              <a:t># images the settings are: </a:t>
            </a:r>
          </a:p>
          <a:p>
            <a:r>
              <a:rPr lang="en-US" sz="1200"/>
              <a:t># scale_factor=1.2, min_neighbors=2, flags=CV_HAAR_DO_CANNY_PRUNING, </a:t>
            </a:r>
          </a:p>
          <a:p>
            <a:r>
              <a:rPr lang="en-US" sz="1200"/>
              <a:t># min_size=&lt;minimum possible face size</a:t>
            </a:r>
          </a:p>
          <a:p>
            <a:endParaRPr lang="en-US" sz="1200"/>
          </a:p>
          <a:p>
            <a:r>
              <a:rPr lang="en-US" sz="1200"/>
              <a:t>min_size = (20, 20)</a:t>
            </a:r>
          </a:p>
          <a:p>
            <a:r>
              <a:rPr lang="en-US" sz="1200"/>
              <a:t>image_scale = 2</a:t>
            </a:r>
          </a:p>
          <a:p>
            <a:r>
              <a:rPr lang="en-US" sz="1200"/>
              <a:t>haar_scale = 1.2</a:t>
            </a:r>
          </a:p>
          <a:p>
            <a:r>
              <a:rPr lang="en-US" sz="1200"/>
              <a:t>min_neighbors = 2</a:t>
            </a:r>
          </a:p>
          <a:p>
            <a:r>
              <a:rPr lang="en-US" sz="1200"/>
              <a:t>haar_flags = 0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3721100" y="709613"/>
            <a:ext cx="14633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The Setup</a:t>
            </a:r>
          </a:p>
        </p:txBody>
      </p:sp>
      <p:pic>
        <p:nvPicPr>
          <p:cNvPr id="24584" name="Picture 9" descr="OpenCV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B05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941388" y="-320675"/>
            <a:ext cx="8229600" cy="1143000"/>
          </a:xfrm>
        </p:spPr>
        <p:txBody>
          <a:bodyPr/>
          <a:lstStyle/>
          <a:p>
            <a:r>
              <a:rPr lang="en-US" sz="4000" smtClean="0"/>
              <a:t>Python Face Detector Node: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66B7D-48C7-46BA-ACA9-31DE5AB7DA65}" type="slidenum">
              <a:rPr lang="en-US">
                <a:solidFill>
                  <a:schemeClr val="tx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336176" y="1137024"/>
            <a:ext cx="10354236" cy="482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"/>
              <a:t>if __name__ == '__main__':</a:t>
            </a:r>
          </a:p>
          <a:p>
            <a:endParaRPr lang="en-US" sz="1100"/>
          </a:p>
          <a:p>
            <a:r>
              <a:rPr lang="en-US" sz="1100"/>
              <a:t>    pkgdir = roslib.packages.get_pkg_dir("opencv2")</a:t>
            </a:r>
          </a:p>
          <a:p>
            <a:r>
              <a:rPr lang="en-US" sz="1100"/>
              <a:t>    haarfile = os.path.join(pkgdir, "opencv/share/opencv/haarcascades/haarcascade_frontalface_alt.xml")</a:t>
            </a:r>
          </a:p>
          <a:p>
            <a:endParaRPr lang="en-US" sz="1100"/>
          </a:p>
          <a:p>
            <a:r>
              <a:rPr lang="en-US" sz="1100"/>
              <a:t>    parser = OptionParser(usage = "usage: %prog [options] [filename|camera_index]")</a:t>
            </a:r>
          </a:p>
          <a:p>
            <a:r>
              <a:rPr lang="en-US" sz="1100"/>
              <a:t>    parser.add_option("-c", "--cascade", action="store", dest="cascade", type="str", help="Haar cascade file, default %default", default = haarfile)</a:t>
            </a:r>
          </a:p>
          <a:p>
            <a:r>
              <a:rPr lang="en-US" sz="1100"/>
              <a:t>    (options, args) = parser.parse_args()</a:t>
            </a:r>
          </a:p>
          <a:p>
            <a:endParaRPr lang="en-US" sz="1100"/>
          </a:p>
          <a:p>
            <a:r>
              <a:rPr lang="en-US" sz="1100"/>
              <a:t>    cascade = cv.Load(options.cascade)</a:t>
            </a:r>
          </a:p>
          <a:p>
            <a:r>
              <a:rPr lang="en-US" sz="1100"/>
              <a:t>    br = CvBridge()</a:t>
            </a:r>
          </a:p>
          <a:p>
            <a:endParaRPr lang="en-US" sz="1100"/>
          </a:p>
          <a:p>
            <a:r>
              <a:rPr lang="en-US" sz="1100"/>
              <a:t>    def detect_and_draw(imgmsg):</a:t>
            </a:r>
          </a:p>
          <a:p>
            <a:r>
              <a:rPr lang="en-US" sz="1100"/>
              <a:t>        img = br.imgmsg_to_cv(imgmsg, "bgr8")</a:t>
            </a:r>
          </a:p>
          <a:p>
            <a:r>
              <a:rPr lang="en-US" sz="1100"/>
              <a:t>        # allocate temporary images</a:t>
            </a:r>
          </a:p>
          <a:p>
            <a:r>
              <a:rPr lang="en-US" sz="1100"/>
              <a:t>        gray = cv.CreateImage((img.width,img.height), 8, 1)</a:t>
            </a:r>
          </a:p>
          <a:p>
            <a:r>
              <a:rPr lang="en-US" sz="1100"/>
              <a:t>        small_img = cv.CreateImage((cv.Round(img.width / image_scale),</a:t>
            </a:r>
          </a:p>
          <a:p>
            <a:r>
              <a:rPr lang="en-US" sz="1100"/>
              <a:t>                       cv.Round (img.height / image_scale)), 8, 1)</a:t>
            </a:r>
          </a:p>
          <a:p>
            <a:endParaRPr lang="en-US" sz="1100"/>
          </a:p>
          <a:p>
            <a:r>
              <a:rPr lang="en-US" sz="1100"/>
              <a:t>        # convert color input image to grayscale</a:t>
            </a:r>
          </a:p>
          <a:p>
            <a:r>
              <a:rPr lang="en-US" sz="1100"/>
              <a:t>        cv.CvtColor(img, gray, cv.CV_BGR2GRAY)</a:t>
            </a:r>
          </a:p>
          <a:p>
            <a:endParaRPr lang="en-US" sz="1100"/>
          </a:p>
          <a:p>
            <a:r>
              <a:rPr lang="en-US" sz="1100"/>
              <a:t>        # scale input image for faster processing</a:t>
            </a:r>
          </a:p>
          <a:p>
            <a:r>
              <a:rPr lang="en-US" sz="1100"/>
              <a:t>        cv.Resize(gray, small_img, cv.CV_INTER_LINEAR)</a:t>
            </a:r>
          </a:p>
          <a:p>
            <a:endParaRPr lang="en-US" sz="1100"/>
          </a:p>
          <a:p>
            <a:r>
              <a:rPr lang="en-US" sz="1100"/>
              <a:t>        cv.EqualizeHist(small_img, small_img)</a:t>
            </a:r>
          </a:p>
          <a:p>
            <a:endParaRPr lang="en-US" sz="1100"/>
          </a:p>
        </p:txBody>
      </p:sp>
      <p:sp>
        <p:nvSpPr>
          <p:cNvPr id="10" name="Rectangle 9"/>
          <p:cNvSpPr/>
          <p:nvPr/>
        </p:nvSpPr>
        <p:spPr>
          <a:xfrm>
            <a:off x="4019550" y="2790825"/>
            <a:ext cx="8624888" cy="300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/>
              <a:t> if(cascade):</a:t>
            </a:r>
          </a:p>
          <a:p>
            <a:pPr>
              <a:defRPr/>
            </a:pPr>
            <a:r>
              <a:rPr lang="en-US" sz="1050"/>
              <a:t>            faces = cv.HaarDetectObjects(small_img, cascade, cv.CreateMemStorage(0),</a:t>
            </a:r>
          </a:p>
          <a:p>
            <a:pPr>
              <a:defRPr/>
            </a:pPr>
            <a:r>
              <a:rPr lang="en-US" sz="1050"/>
              <a:t>                                         haar_scale, min_neighbors, haar_flags, min_size)</a:t>
            </a:r>
          </a:p>
          <a:p>
            <a:pPr>
              <a:defRPr/>
            </a:pPr>
            <a:r>
              <a:rPr lang="en-US" sz="1050"/>
              <a:t>            if faces:</a:t>
            </a:r>
          </a:p>
          <a:p>
            <a:pPr>
              <a:defRPr/>
            </a:pPr>
            <a:r>
              <a:rPr lang="en-US" sz="1050"/>
              <a:t>                for ((x, y, w, h), n) in faces:</a:t>
            </a:r>
          </a:p>
          <a:p>
            <a:pPr>
              <a:defRPr/>
            </a:pPr>
            <a:r>
              <a:rPr lang="en-US" sz="1050"/>
              <a:t>                    # the input to cv.HaarDetectObjects was resized, so scale the </a:t>
            </a:r>
          </a:p>
          <a:p>
            <a:pPr>
              <a:defRPr/>
            </a:pPr>
            <a:r>
              <a:rPr lang="en-US" sz="1050"/>
              <a:t>                    # bounding box of each face and convert it to two CvPoints</a:t>
            </a:r>
          </a:p>
          <a:p>
            <a:pPr>
              <a:defRPr/>
            </a:pPr>
            <a:r>
              <a:rPr lang="en-US" sz="1050"/>
              <a:t>                    pt1 = (int(x * image_scale), int(y * image_scale))</a:t>
            </a:r>
          </a:p>
          <a:p>
            <a:pPr>
              <a:defRPr/>
            </a:pPr>
            <a:r>
              <a:rPr lang="en-US" sz="1050"/>
              <a:t>                    pt2 = (int((x + w) * image_scale), int((y + h) * image_scale))</a:t>
            </a:r>
          </a:p>
          <a:p>
            <a:pPr>
              <a:defRPr/>
            </a:pPr>
            <a:r>
              <a:rPr lang="en-US" sz="1050"/>
              <a:t>                    cv.Rectangle(img, pt1, pt2, cv.RGB(255, 0, 0), 3, 8, 0)</a:t>
            </a:r>
          </a:p>
          <a:p>
            <a:pPr>
              <a:defRPr/>
            </a:pPr>
            <a:endParaRPr lang="en-US" sz="1050"/>
          </a:p>
          <a:p>
            <a:pPr>
              <a:defRPr/>
            </a:pPr>
            <a:r>
              <a:rPr lang="en-US" sz="1050"/>
              <a:t>        cv.ShowImage("result", img)</a:t>
            </a:r>
          </a:p>
          <a:p>
            <a:pPr>
              <a:defRPr/>
            </a:pPr>
            <a:r>
              <a:rPr lang="en-US" sz="1050"/>
              <a:t>        cv.WaitKey(6)</a:t>
            </a:r>
          </a:p>
          <a:p>
            <a:pPr>
              <a:defRPr/>
            </a:pPr>
            <a:endParaRPr lang="en-US" sz="1050"/>
          </a:p>
          <a:p>
            <a:pPr>
              <a:defRPr/>
            </a:pPr>
            <a:r>
              <a:rPr lang="en-US" sz="1050"/>
              <a:t>    rospy.init_node('rosfacedetect')</a:t>
            </a:r>
          </a:p>
          <a:p>
            <a:pPr>
              <a:defRPr/>
            </a:pPr>
            <a:r>
              <a:rPr lang="en-US" sz="1050"/>
              <a:t>    image_topic = rospy.resolve_name("image")</a:t>
            </a:r>
          </a:p>
          <a:p>
            <a:pPr>
              <a:defRPr/>
            </a:pPr>
            <a:r>
              <a:rPr lang="en-US" sz="1050"/>
              <a:t>    rospy.Subscriber(image_topic, sensor_msgs.msg.Image, detect_and_draw)</a:t>
            </a:r>
          </a:p>
          <a:p>
            <a:pPr>
              <a:defRPr/>
            </a:pPr>
            <a:r>
              <a:rPr lang="en-US" sz="1050"/>
              <a:t>    rospy.spin()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3721100" y="709613"/>
            <a:ext cx="13161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The Core</a:t>
            </a:r>
          </a:p>
        </p:txBody>
      </p:sp>
      <p:pic>
        <p:nvPicPr>
          <p:cNvPr id="25608" name="Picture 9" descr="OpenCV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defRPr/>
            </a:pPr>
            <a:r>
              <a:rPr lang="en-US" dirty="0" smtClean="0"/>
              <a:t>Simple Programs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8D199-E5FA-4F39-86D6-0347866FEA32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1856255"/>
            <a:ext cx="5659437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3" descr="C:\Users\Gary Bradski\Projects\opencvbook\figs\incoming\12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4763"/>
            <a:ext cx="2195512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51" descr="C:\Users\Gary Bradski\Projects\opencvbook\figs\incoming\8-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35300" y="2373313"/>
            <a:ext cx="123348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16" descr="HandDistrac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33700" y="4557713"/>
            <a:ext cx="1066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Demo_eHMM_w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891088"/>
            <a:ext cx="10731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2" descr="face_detection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546725"/>
            <a:ext cx="1139825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2" descr="Snak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62650" y="5114925"/>
            <a:ext cx="10922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1293813" y="-93663"/>
            <a:ext cx="8972550" cy="762001"/>
          </a:xfrm>
        </p:spPr>
        <p:txBody>
          <a:bodyPr/>
          <a:lstStyle/>
          <a:p>
            <a:pPr algn="l" eaLnBrk="1" hangingPunct="1">
              <a:lnSpc>
                <a:spcPct val="65000"/>
              </a:lnSpc>
              <a:defRPr/>
            </a:pP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Overview: </a:t>
            </a:r>
            <a:endParaRPr lang="en-US" sz="5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09" name="Text Box 4"/>
          <p:cNvSpPr txBox="1">
            <a:spLocks noChangeArrowheads="1"/>
          </p:cNvSpPr>
          <p:nvPr/>
        </p:nvSpPr>
        <p:spPr bwMode="auto">
          <a:xfrm>
            <a:off x="1079500" y="1044575"/>
            <a:ext cx="43053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General Image Processing Functions</a:t>
            </a:r>
          </a:p>
        </p:txBody>
      </p:sp>
      <p:sp>
        <p:nvSpPr>
          <p:cNvPr id="25610" name="Text Box 5"/>
          <p:cNvSpPr txBox="1">
            <a:spLocks noChangeArrowheads="1"/>
          </p:cNvSpPr>
          <p:nvPr/>
        </p:nvSpPr>
        <p:spPr bwMode="auto">
          <a:xfrm>
            <a:off x="1117600" y="4889500"/>
            <a:ext cx="1574800" cy="12303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Machine Learning:</a:t>
            </a:r>
          </a:p>
          <a:p>
            <a:pPr eaLnBrk="0" hangingPunct="0">
              <a:buClr>
                <a:srgbClr val="000000"/>
              </a:buClr>
              <a:buSzPct val="100000"/>
              <a:buFontTx/>
              <a:buChar char="•"/>
            </a:pPr>
            <a:r>
              <a:rPr lang="en-US" dirty="0">
                <a:latin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</a:rPr>
              <a:t>Detection,</a:t>
            </a:r>
          </a:p>
          <a:p>
            <a:pPr eaLnBrk="0" hangingPunct="0">
              <a:buClr>
                <a:srgbClr val="000000"/>
              </a:buClr>
              <a:buSzPct val="100000"/>
              <a:buFontTx/>
              <a:buChar char="•"/>
            </a:pPr>
            <a:r>
              <a:rPr lang="en-US" sz="1600" dirty="0">
                <a:latin typeface="Times New Roman" pitchFamily="18" charset="0"/>
              </a:rPr>
              <a:t>  Recognition</a:t>
            </a:r>
          </a:p>
        </p:txBody>
      </p:sp>
      <p:pic>
        <p:nvPicPr>
          <p:cNvPr id="25611" name="Picture 6" descr="pyramid"/>
          <p:cNvPicPr>
            <a:picLocks noGrp="1" noChangeAspect="1" noChangeArrowheads="1"/>
          </p:cNvPicPr>
          <p:nvPr>
            <p:ph idx="1"/>
          </p:nvPr>
        </p:nvPicPr>
        <p:blipFill>
          <a:blip r:embed="rId12" cstate="print"/>
          <a:srcRect/>
          <a:stretch>
            <a:fillRect/>
          </a:stretch>
        </p:blipFill>
        <p:spPr>
          <a:xfrm>
            <a:off x="5875338" y="1028700"/>
            <a:ext cx="1068387" cy="1108075"/>
          </a:xfrm>
        </p:spPr>
      </p:pic>
      <p:pic>
        <p:nvPicPr>
          <p:cNvPr id="25612" name="Picture 7" descr="camera_Tracking_Calibration_Objec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62638" y="2355850"/>
            <a:ext cx="108585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9" descr="Eige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33700" y="6096000"/>
            <a:ext cx="107156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4" name="Picture 10" descr="BackgroundSequenc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2359025"/>
            <a:ext cx="1082675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5" name="Picture 11" descr="DistanceMap_we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3667125"/>
            <a:ext cx="1084263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6" name="Picture 12" descr="HoughLines_we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35300" y="3259138"/>
            <a:ext cx="106997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7" name="Picture 13" descr="ContourTree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938463" y="1695450"/>
            <a:ext cx="1065212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8" name="Picture 14" descr="Morphology1_we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1038225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9" name="Picture 15" descr="OpenCV_Structure_web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72163" y="3662363"/>
            <a:ext cx="10620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0" name="Text Box 18"/>
          <p:cNvSpPr txBox="1">
            <a:spLocks noChangeArrowheads="1"/>
          </p:cNvSpPr>
          <p:nvPr/>
        </p:nvSpPr>
        <p:spPr bwMode="auto">
          <a:xfrm>
            <a:off x="1079500" y="2355850"/>
            <a:ext cx="18161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Segmentation</a:t>
            </a:r>
          </a:p>
        </p:txBody>
      </p:sp>
      <p:sp>
        <p:nvSpPr>
          <p:cNvPr id="25621" name="Text Box 20"/>
          <p:cNvSpPr txBox="1">
            <a:spLocks noChangeArrowheads="1"/>
          </p:cNvSpPr>
          <p:nvPr/>
        </p:nvSpPr>
        <p:spPr bwMode="auto">
          <a:xfrm>
            <a:off x="4013200" y="457358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Tracking</a:t>
            </a:r>
          </a:p>
        </p:txBody>
      </p:sp>
      <p:sp>
        <p:nvSpPr>
          <p:cNvPr id="25622" name="Text Box 21"/>
          <p:cNvSpPr txBox="1">
            <a:spLocks noChangeArrowheads="1"/>
          </p:cNvSpPr>
          <p:nvPr/>
        </p:nvSpPr>
        <p:spPr bwMode="auto">
          <a:xfrm>
            <a:off x="4013200" y="6099175"/>
            <a:ext cx="1682750" cy="4064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Matrix Math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6946900" y="3663950"/>
            <a:ext cx="2000250" cy="7112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Utilities and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Data Structures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7051675" y="511333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Fitting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6946900" y="1036638"/>
            <a:ext cx="2016125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Image Pyramids</a:t>
            </a:r>
          </a:p>
        </p:txBody>
      </p:sp>
      <p:pic>
        <p:nvPicPr>
          <p:cNvPr id="220195" name="SimpleSnake.avi">
            <a:hlinkClick r:id="" action="ppaction://media"/>
          </p:cNvPr>
          <p:cNvPicPr/>
          <p:nvPr>
            <a:videoFile r:link="rId1"/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56438" y="5514975"/>
            <a:ext cx="8937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7" name="calib_3D.avi">
            <a:hlinkClick r:id="" action="ppaction://media"/>
          </p:cNvPr>
          <p:cNvPicPr/>
          <p:nvPr>
            <a:videoFile r:link="rId2"/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68988" y="2938463"/>
            <a:ext cx="10636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9" name="undistortion.avi">
            <a:hlinkClick r:id="" action="ppaction://media"/>
          </p:cNvPr>
          <p:cNvPicPr/>
          <p:nvPr>
            <a:videoFile r:link="rId3"/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62950" y="2343150"/>
            <a:ext cx="7810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9" name="Picture 37" descr="C:\Users\Gary Bradski\Projects\opencvbook\figs\incoming\11-12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572375" y="2909888"/>
            <a:ext cx="15716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7496175" y="3352800"/>
            <a:ext cx="8763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31" name="Text Box 25"/>
          <p:cNvSpPr txBox="1">
            <a:spLocks noChangeArrowheads="1"/>
          </p:cNvSpPr>
          <p:nvPr/>
        </p:nvSpPr>
        <p:spPr bwMode="auto">
          <a:xfrm>
            <a:off x="6946900" y="2351088"/>
            <a:ext cx="1447800" cy="1016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Camera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calibration,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Stereo, 3D</a:t>
            </a:r>
          </a:p>
        </p:txBody>
      </p:sp>
      <p:pic>
        <p:nvPicPr>
          <p:cNvPr id="25632" name="Picture 38" descr="C:\Users\Gary Bradski\Projects\opencvbook\figs\incoming\13-2.gif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138238" y="6138863"/>
            <a:ext cx="102393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3" name="Picture 39" descr="C:\Users\Gary Bradski\Projects\opencvbook\figs\incoming\10-17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000500" y="4991100"/>
            <a:ext cx="8128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4" name="Picture 40" descr="C:\Users\Gary Bradski\Projects\opencvbook\figs\incoming\3-7.gif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967663" y="5534025"/>
            <a:ext cx="9191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5" name="Picture 41" descr="C:\Users\Gary Bradski\Projects\opencvbook\figs\incoming\3-1.gi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719888" y="4381500"/>
            <a:ext cx="117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6" name="Picture 42" descr="C:\Users\Gary Bradski\Projects\opencvbook\figs\incoming\7-6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095375" y="2781300"/>
            <a:ext cx="7445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7" name="Picture 43" descr="C:\Users\Gary Bradski\Projects\opencvbook\figs\incoming\6-11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076325" y="1476375"/>
            <a:ext cx="790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8" name="Picture 44" descr="C:\Users\Gary Bradski\Projects\opencvbook\figs\incoming\10-9.gif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24725" y="1476375"/>
            <a:ext cx="10588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9" name="Picture 45" descr="C:\Users\Gary Bradski\Projects\opencvbook\figs\incoming\6-14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095375" y="4048125"/>
            <a:ext cx="6794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40" name="Text Box 17"/>
          <p:cNvSpPr txBox="1">
            <a:spLocks noChangeArrowheads="1"/>
          </p:cNvSpPr>
          <p:nvPr/>
        </p:nvSpPr>
        <p:spPr bwMode="auto">
          <a:xfrm>
            <a:off x="1079500" y="3670300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Transforms</a:t>
            </a:r>
          </a:p>
        </p:txBody>
      </p:sp>
      <p:pic>
        <p:nvPicPr>
          <p:cNvPr id="25641" name="Picture 46" descr="C:\Users\Gary Bradski\Projects\opencvbook\figs\incoming\6-16.gif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895475" y="2752725"/>
            <a:ext cx="1028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2" name="Picture 47" descr="C:\Users\Gary Bradski\Projects\opencvbook\figs\incoming\8-5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4124325" y="3671888"/>
            <a:ext cx="144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43" name="Text Box 19"/>
          <p:cNvSpPr txBox="1">
            <a:spLocks noChangeArrowheads="1"/>
          </p:cNvSpPr>
          <p:nvPr/>
        </p:nvSpPr>
        <p:spPr bwMode="auto">
          <a:xfrm>
            <a:off x="4108450" y="3268663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Features</a:t>
            </a:r>
          </a:p>
        </p:txBody>
      </p:sp>
      <p:pic>
        <p:nvPicPr>
          <p:cNvPr id="25644" name="Picture 48" descr="C:\Users\Gary Bradski\Projects\opencvbook\figs\incoming\8-12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4324350" y="2309813"/>
            <a:ext cx="84455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45" name="Text Box 22"/>
          <p:cNvSpPr txBox="1">
            <a:spLocks noChangeArrowheads="1"/>
          </p:cNvSpPr>
          <p:nvPr/>
        </p:nvSpPr>
        <p:spPr bwMode="auto">
          <a:xfrm>
            <a:off x="4013200" y="1720850"/>
            <a:ext cx="1457325" cy="711200"/>
          </a:xfrm>
          <a:prstGeom prst="rect">
            <a:avLst/>
          </a:prstGeom>
          <a:solidFill>
            <a:srgbClr val="CCFF99">
              <a:alpha val="6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Geometric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dirty="0">
                <a:latin typeface="Times New Roman" pitchFamily="18" charset="0"/>
              </a:rPr>
              <a:t>descriptors</a:t>
            </a:r>
          </a:p>
        </p:txBody>
      </p:sp>
      <p:pic>
        <p:nvPicPr>
          <p:cNvPr id="25646" name="Picture 49" descr="C:\Users\Gary Bradski\Projects\opencvbook\figs\incoming\6-13.gif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785938" y="4110038"/>
            <a:ext cx="106838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7" name="Picture 50" descr="C:\Users\Gary Bradski\Projects\opencvbook\figs\incoming\1-5.gif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7931150" y="4371975"/>
            <a:ext cx="12128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8" name="Picture 52" descr="C:\Users\Gary Bradski\Projects\opencvbook\figs\incoming\9-13.gif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6818313" y="6167438"/>
            <a:ext cx="1281112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/>
          <p:nvPr/>
        </p:nvCxnSpPr>
        <p:spPr>
          <a:xfrm rot="10800000">
            <a:off x="0" y="952500"/>
            <a:ext cx="9144000" cy="158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50" name="TextBox 59"/>
          <p:cNvSpPr txBox="1">
            <a:spLocks noChangeArrowheads="1"/>
          </p:cNvSpPr>
          <p:nvPr/>
        </p:nvSpPr>
        <p:spPr bwMode="auto">
          <a:xfrm>
            <a:off x="6997700" y="-87313"/>
            <a:ext cx="2301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400" b="1" dirty="0">
                <a:solidFill>
                  <a:srgbClr val="FFFFFF"/>
                </a:solidFill>
              </a:rPr>
              <a:t>Robot support</a:t>
            </a:r>
          </a:p>
        </p:txBody>
      </p:sp>
      <p:pic>
        <p:nvPicPr>
          <p:cNvPr id="25651" name="Picture 54" descr="C:\Users\Gary Bradski\Projects\opencvbook\figs\incoming\10-5.gif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805363" y="5005388"/>
            <a:ext cx="105251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52" name="TextBox 52"/>
          <p:cNvSpPr txBox="1">
            <a:spLocks noChangeArrowheads="1"/>
          </p:cNvSpPr>
          <p:nvPr/>
        </p:nvSpPr>
        <p:spPr bwMode="auto">
          <a:xfrm>
            <a:off x="66675" y="620713"/>
            <a:ext cx="23923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400" b="1" i="1" u="sng" dirty="0">
                <a:solidFill>
                  <a:srgbClr val="0000FF"/>
                </a:solidFill>
              </a:rPr>
              <a:t>opencv.willowgarage.com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64000" y="533400"/>
            <a:ext cx="303212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&gt; 500 algorithms</a:t>
            </a: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076B1-0E5D-4941-A6EA-F66CA39E39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Gary Bradski</a:t>
            </a:r>
          </a:p>
        </p:txBody>
      </p:sp>
      <p:pic>
        <p:nvPicPr>
          <p:cNvPr id="25656" name="Picture 56" descr="OpenCV_Logo.png"/>
          <p:cNvPicPr>
            <a:picLocks noChangeAspect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900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00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0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7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0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9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79413" y="-355600"/>
            <a:ext cx="8229600" cy="1143000"/>
          </a:xfrm>
        </p:spPr>
        <p:txBody>
          <a:bodyPr/>
          <a:lstStyle/>
          <a:p>
            <a:r>
              <a:rPr lang="en-US" sz="3600" smtClean="0"/>
              <a:t>New C++ API: Usage Example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1539875"/>
            <a:ext cx="4770438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double calcGradients(const IplImage *src, int aperture_size = 7)</a:t>
            </a:r>
          </a:p>
          <a:p>
            <a:r>
              <a:rPr lang="en-US" sz="1200"/>
              <a:t>{</a:t>
            </a:r>
          </a:p>
          <a:p>
            <a:r>
              <a:rPr lang="en-US" sz="1200"/>
              <a:t>    CvSize sz = cvGetSize(src);</a:t>
            </a:r>
          </a:p>
          <a:p>
            <a:r>
              <a:rPr lang="en-US" sz="1200"/>
              <a:t>      IplImage* img16_x = cvCreateImage( sz, IPL_DEPTH_16S, 1);</a:t>
            </a:r>
          </a:p>
          <a:p>
            <a:r>
              <a:rPr lang="en-US" sz="1200"/>
              <a:t>      IplImage* img16_y = cvCreateImage( sz, IPL_DEPTH_16S, 1);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  cvSobel( src, img16_x, 1, 0, aperture_size);</a:t>
            </a:r>
          </a:p>
          <a:p>
            <a:r>
              <a:rPr lang="en-US" sz="1200"/>
              <a:t>      cvSobel( src, img16_y, 0, 1, aperture_size);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IplImage* imgF_x = cvCreateImage( sz, IPL_DEPTH_32F, 1);</a:t>
            </a:r>
          </a:p>
          <a:p>
            <a:r>
              <a:rPr lang="en-US" sz="1200"/>
              <a:t>    IplImage* imgF_y = cvCreateImage( sz, IPL_DEPTH_32F, 1);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cvScale(img16_x, imgF_x);</a:t>
            </a:r>
          </a:p>
          <a:p>
            <a:r>
              <a:rPr lang="en-US" sz="1200"/>
              <a:t>    cvScale(img16_y, imgF_y);    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IplImage* magnitude = cvCreateImage( sz, IPL_DEPTH_32F, 1);</a:t>
            </a:r>
          </a:p>
          <a:p>
            <a:r>
              <a:rPr lang="en-US" sz="1200"/>
              <a:t>    cvCartToPolar(imgF_x, imgF_y, magnitude);</a:t>
            </a:r>
          </a:p>
          <a:p>
            <a:r>
              <a:rPr lang="en-US" sz="1200"/>
              <a:t>    double res = cvSum(magnitude).val[0];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cvReleaseImage( &amp;magnitude ); </a:t>
            </a:r>
          </a:p>
          <a:p>
            <a:r>
              <a:rPr lang="en-US" sz="1200"/>
              <a:t>    cvReleaseImage(&amp;imgF_x);</a:t>
            </a:r>
          </a:p>
          <a:p>
            <a:r>
              <a:rPr lang="en-US" sz="1200"/>
              <a:t>      cvReleaseImage(&amp;imgF_y);</a:t>
            </a:r>
          </a:p>
          <a:p>
            <a:r>
              <a:rPr lang="en-US" sz="1200"/>
              <a:t>      cvReleaseImage(&amp;img16_x);</a:t>
            </a:r>
          </a:p>
          <a:p>
            <a:r>
              <a:rPr lang="en-US" sz="1200"/>
              <a:t>      cvReleaseImage(&amp;img16_y);</a:t>
            </a:r>
          </a:p>
          <a:p>
            <a:r>
              <a:rPr lang="en-US" sz="1200"/>
              <a:t> </a:t>
            </a:r>
          </a:p>
          <a:p>
            <a:r>
              <a:rPr lang="en-US" sz="1200"/>
              <a:t>    return res;</a:t>
            </a:r>
          </a:p>
          <a:p>
            <a:r>
              <a:rPr lang="en-US" sz="1200"/>
              <a:t>}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114925" y="1539875"/>
            <a:ext cx="3471863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double contrast_measure(const Mat&amp; img)</a:t>
            </a:r>
          </a:p>
          <a:p>
            <a:r>
              <a:rPr lang="en-US" sz="1200"/>
              <a:t>{</a:t>
            </a:r>
          </a:p>
          <a:p>
            <a:r>
              <a:rPr lang="en-US" sz="1200"/>
              <a:t>  Mat dx, dy;</a:t>
            </a:r>
          </a:p>
          <a:p>
            <a:endParaRPr lang="en-US" sz="1200"/>
          </a:p>
          <a:p>
            <a:r>
              <a:rPr lang="en-US" sz="1200"/>
              <a:t>  Sobel(img, dx, 1, 0, 3, CV_32F);</a:t>
            </a:r>
          </a:p>
          <a:p>
            <a:r>
              <a:rPr lang="en-US" sz="1200"/>
              <a:t>  Sobel(img, dy, 0, 1, 3, CV_32F);</a:t>
            </a:r>
          </a:p>
          <a:p>
            <a:r>
              <a:rPr lang="en-US" sz="1200"/>
              <a:t>  magnitude(dx, dy, dx);</a:t>
            </a:r>
          </a:p>
          <a:p>
            <a:endParaRPr lang="en-US" sz="1200"/>
          </a:p>
          <a:p>
            <a:r>
              <a:rPr lang="en-US" sz="1200"/>
              <a:t>  return sum(dx)[0];</a:t>
            </a:r>
          </a:p>
          <a:p>
            <a:r>
              <a:rPr lang="en-US" sz="1200"/>
              <a:t>}</a:t>
            </a:r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997200" y="609600"/>
            <a:ext cx="20859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Focus Detector</a:t>
            </a:r>
          </a:p>
        </p:txBody>
      </p:sp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52388" y="1073150"/>
            <a:ext cx="4748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/>
              <a:t>C:</a:t>
            </a:r>
          </a:p>
        </p:txBody>
      </p:sp>
      <p:sp>
        <p:nvSpPr>
          <p:cNvPr id="23559" name="TextBox 7"/>
          <p:cNvSpPr txBox="1">
            <a:spLocks noChangeArrowheads="1"/>
          </p:cNvSpPr>
          <p:nvPr/>
        </p:nvSpPr>
        <p:spPr bwMode="auto">
          <a:xfrm>
            <a:off x="5081588" y="1073150"/>
            <a:ext cx="838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/>
              <a:t>C++: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D2DF6A6C-B65E-4328-8DE2-CB44945113DC}" type="slidenum">
              <a:rPr lang="en-US">
                <a:solidFill>
                  <a:schemeClr val="tx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561" name="Picture 9" descr="OpenCV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1143000"/>
          </a:xfrm>
        </p:spPr>
        <p:txBody>
          <a:bodyPr/>
          <a:lstStyle/>
          <a:p>
            <a:r>
              <a:rPr lang="en-US" smtClean="0"/>
              <a:t>Pyramid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14500" y="1041023"/>
            <a:ext cx="584835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0000FF"/>
                </a:solidFill>
              </a:rPr>
              <a:t>/*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u="sng" smtClean="0">
                <a:solidFill>
                  <a:srgbClr val="0000FF"/>
                </a:solidFill>
              </a:rPr>
              <a:t>Make an image pyramid with levels of arbitrary scale reduction (0,1)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M</a:t>
            </a:r>
            <a:r>
              <a:rPr lang="en-US" sz="1200" smtClean="0">
                <a:solidFill>
                  <a:srgbClr val="0000FF"/>
                </a:solidFill>
              </a:rPr>
              <a:t> 	Input image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reduction</a:t>
            </a:r>
            <a:r>
              <a:rPr lang="en-US" sz="1200" smtClean="0">
                <a:solidFill>
                  <a:srgbClr val="0000FF"/>
                </a:solidFill>
              </a:rPr>
              <a:t> 	Scaling factor 1&gt;reduction&gt;0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levels</a:t>
            </a:r>
            <a:r>
              <a:rPr lang="en-US" sz="1200" smtClean="0">
                <a:solidFill>
                  <a:srgbClr val="0000FF"/>
                </a:solidFill>
              </a:rPr>
              <a:t> 	How many levels of pyramid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pyr</a:t>
            </a:r>
            <a:r>
              <a:rPr lang="en-US" sz="1200" smtClean="0">
                <a:solidFill>
                  <a:srgbClr val="0000FF"/>
                </a:solidFill>
              </a:rPr>
              <a:t> 	std vector containing the pyramid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sz</a:t>
            </a:r>
            <a:r>
              <a:rPr lang="en-US" sz="1200" smtClean="0">
                <a:solidFill>
                  <a:srgbClr val="0000FF"/>
                </a:solidFill>
              </a:rPr>
              <a:t>    	The width and height of blurring kernel, DEFAULT 3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smtClean="0">
                <a:solidFill>
                  <a:srgbClr val="0000FF"/>
                </a:solidFill>
              </a:rPr>
              <a:t>sigma</a:t>
            </a:r>
            <a:r>
              <a:rPr lang="en-US" sz="1200" smtClean="0">
                <a:solidFill>
                  <a:srgbClr val="0000FF"/>
                </a:solidFill>
              </a:rPr>
              <a:t>     The standard deviation of the blurring Gaussian DEFAULT 0.5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 </a:t>
            </a:r>
            <a:r>
              <a:rPr lang="en-US" sz="1200" b="1" i="1" smtClean="0">
                <a:solidFill>
                  <a:srgbClr val="0000FF"/>
                </a:solidFill>
              </a:rPr>
              <a:t>RETURNS</a:t>
            </a:r>
            <a:r>
              <a:rPr lang="en-US" sz="1200" smtClean="0">
                <a:solidFill>
                  <a:srgbClr val="0000FF"/>
                </a:solidFill>
              </a:rPr>
              <a:t> Number of levels achieved</a:t>
            </a:r>
          </a:p>
          <a:p>
            <a:r>
              <a:rPr lang="en-US" sz="1200" smtClean="0">
                <a:solidFill>
                  <a:srgbClr val="0000FF"/>
                </a:solidFill>
              </a:rPr>
              <a:t> */</a:t>
            </a:r>
          </a:p>
          <a:p>
            <a:r>
              <a:rPr lang="en-US" sz="1200" smtClean="0"/>
              <a:t>int buildGaussianPyramid(const Mat &amp;M, double reduction, int levels, </a:t>
            </a:r>
          </a:p>
          <a:p>
            <a:r>
              <a:rPr lang="en-US" sz="1200"/>
              <a:t> </a:t>
            </a:r>
            <a:r>
              <a:rPr lang="en-US" sz="1200" smtClean="0"/>
              <a:t>                           vector&lt;Mat&gt; &amp;pyr, int sz = 3, float sigma = 0.5)</a:t>
            </a:r>
          </a:p>
          <a:p>
            <a:r>
              <a:rPr lang="en-US" sz="1200" smtClean="0"/>
              <a:t>{</a:t>
            </a:r>
          </a:p>
          <a:p>
            <a:r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    if(M.empty()) return 0;</a:t>
            </a:r>
          </a:p>
          <a:p>
            <a:r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    pyr.clear(); //Clear it up</a:t>
            </a:r>
          </a:p>
          <a:p>
            <a:r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    if((reduction &lt;= 0.0)||(reduction &gt;=1.0)) return 0;</a:t>
            </a:r>
          </a:p>
          <a:p>
            <a:r>
              <a:rPr lang="en-US" sz="1200" smtClean="0"/>
              <a:t>    Mat Mblur, Mdown = M;</a:t>
            </a:r>
          </a:p>
          <a:p>
            <a:r>
              <a:rPr lang="en-US" sz="1200" smtClean="0"/>
              <a:t>    pyr.push_back(Mdown);</a:t>
            </a:r>
          </a:p>
          <a:p>
            <a:r>
              <a:rPr lang="en-US" sz="1200" smtClean="0"/>
              <a:t>    Size ksize = Size(sz,sz);   </a:t>
            </a:r>
          </a:p>
          <a:p>
            <a:r>
              <a:rPr lang="en-US" sz="1200" smtClean="0"/>
              <a:t>    int L=1;</a:t>
            </a:r>
          </a:p>
          <a:p>
            <a:r>
              <a:rPr lang="en-US" sz="1200" smtClean="0"/>
              <a:t>    for(; L&lt;=levels; ++L)</a:t>
            </a:r>
          </a:p>
          <a:p>
            <a:r>
              <a:rPr lang="en-US" sz="1200" smtClean="0"/>
              <a:t>    {</a:t>
            </a:r>
          </a:p>
          <a:p>
            <a:r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        if((reduction*Mdown.rows) &lt;= 1.0 || (reduction*Mdown.cols) &lt;=  1.0) break;</a:t>
            </a:r>
          </a:p>
          <a:p>
            <a:r>
              <a:rPr lang="en-US" sz="1200" smtClean="0"/>
              <a:t>        GaussianBlur(Mdown,Mblur, ksize, sigma, sigma);</a:t>
            </a:r>
          </a:p>
          <a:p>
            <a:r>
              <a:rPr lang="en-US" sz="1200" smtClean="0"/>
              <a:t>        resize(Mblur,Mdown, Size(), reduction, reduction);</a:t>
            </a:r>
          </a:p>
          <a:p>
            <a:r>
              <a:rPr lang="en-US" sz="1200" smtClean="0"/>
              <a:t>        pyr.push_back(Mdown);</a:t>
            </a:r>
          </a:p>
          <a:p>
            <a:r>
              <a:rPr lang="en-US" sz="1200" smtClean="0"/>
              <a:t>    }</a:t>
            </a:r>
          </a:p>
          <a:p>
            <a:r>
              <a:rPr lang="en-US" sz="1200" smtClean="0"/>
              <a:t>    return L;</a:t>
            </a:r>
          </a:p>
          <a:p>
            <a:r>
              <a:rPr lang="en-US" sz="1200" smtClean="0"/>
              <a:t>}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Simple Programs</a:t>
            </a:r>
          </a:p>
          <a:p>
            <a:pPr>
              <a:defRPr/>
            </a:pPr>
            <a:r>
              <a:rPr lang="en-US" dirty="0" smtClean="0"/>
              <a:t>Tour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8D199-E5FA-4F39-86D6-0347866FEA3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2375549"/>
            <a:ext cx="5659437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" y="3352800"/>
            <a:ext cx="3124200" cy="279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1100" y="3352800"/>
            <a:ext cx="3733800" cy="280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69925" y="-125413"/>
            <a:ext cx="7772400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AlBattar" charset="0"/>
              </a:rPr>
              <a:t>Canny Edge Detector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1276350"/>
            <a:ext cx="1981200" cy="1801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276350"/>
            <a:ext cx="2133600" cy="182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192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78613" y="6289675"/>
            <a:ext cx="2132012" cy="363538"/>
          </a:xfrm>
        </p:spPr>
        <p:txBody>
          <a:bodyPr/>
          <a:lstStyle/>
          <a:p>
            <a:pPr>
              <a:defRPr/>
            </a:pPr>
            <a:fld id="{9CBB8C9C-A89F-43ED-B7AD-A57698A4ED76}" type="slidenum">
              <a:rPr lang="en-US" sz="1600">
                <a:solidFill>
                  <a:srgbClr val="FFFF00"/>
                </a:solidFill>
              </a:rPr>
              <a:pPr>
                <a:defRPr/>
              </a:pPr>
              <a:t>43</a:t>
            </a:fld>
            <a:endParaRPr lang="en-US" sz="16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3" y="-153988"/>
            <a:ext cx="8162925" cy="762001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Distance Transform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3" y="619125"/>
            <a:ext cx="8110537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Distance field from edges of objects</a:t>
            </a:r>
          </a:p>
        </p:txBody>
      </p:sp>
      <p:pic>
        <p:nvPicPr>
          <p:cNvPr id="32772" name="Picture 4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085850"/>
            <a:ext cx="2657475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test_di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085850"/>
            <a:ext cx="2838450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523875" y="3660775"/>
            <a:ext cx="81629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r>
              <a:rPr lang="en-US" sz="4400" b="1" kern="0" dirty="0">
                <a:latin typeface="+mj-lt"/>
                <a:ea typeface="+mj-ea"/>
                <a:cs typeface="+mj-cs"/>
              </a:rPr>
              <a:t>Flood  Filling</a:t>
            </a:r>
          </a:p>
        </p:txBody>
      </p:sp>
      <p:pic>
        <p:nvPicPr>
          <p:cNvPr id="32775" name="Picture 1028" descr="f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9325" y="4354513"/>
            <a:ext cx="465772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55526A9-605B-46A9-8BD9-6EA6286E239F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536575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latin typeface="AlBattar"/>
              </a:rPr>
              <a:t>Hough Transform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F8CA667-8D54-409C-B12A-2D8271F516AB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45</a:t>
            </a:fld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914400"/>
            <a:ext cx="6934200" cy="5262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946150" y="6196013"/>
            <a:ext cx="29336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Gary Bradski, Adrian Kahler 2008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300" y="4010025"/>
            <a:ext cx="4381500" cy="2343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38300" y="971550"/>
            <a:ext cx="5675313" cy="2936875"/>
            <a:chOff x="1032" y="612"/>
            <a:chExt cx="3575" cy="1850"/>
          </a:xfrm>
        </p:grpSpPr>
        <p:pic>
          <p:nvPicPr>
            <p:cNvPr id="3482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32" y="612"/>
              <a:ext cx="3576" cy="185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4825" name="Oval 4"/>
            <p:cNvSpPr>
              <a:spLocks noChangeArrowheads="1"/>
            </p:cNvSpPr>
            <p:nvPr/>
          </p:nvSpPr>
          <p:spPr bwMode="auto">
            <a:xfrm>
              <a:off x="1509" y="1551"/>
              <a:ext cx="29" cy="29"/>
            </a:xfrm>
            <a:prstGeom prst="ellipse">
              <a:avLst/>
            </a:prstGeom>
            <a:noFill/>
            <a:ln w="3816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Calibri" pitchFamily="34" charset="0"/>
                <a:buNone/>
              </a:pPr>
              <a:endParaRPr lang="en-US"/>
            </a:p>
          </p:txBody>
        </p:sp>
      </p:grp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1346200" y="-63500"/>
            <a:ext cx="704972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Space Variant vision: Log-Polar Transform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" y="4010025"/>
            <a:ext cx="4400550" cy="2352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DDB7126-45C8-47E6-9530-D46998A86B21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46</a:t>
            </a:fld>
            <a:endParaRPr lang="en-US"/>
          </a:p>
        </p:txBody>
      </p:sp>
      <p:sp>
        <p:nvSpPr>
          <p:cNvPr id="34823" name="TextBox 11"/>
          <p:cNvSpPr txBox="1">
            <a:spLocks noChangeArrowheads="1"/>
          </p:cNvSpPr>
          <p:nvPr/>
        </p:nvSpPr>
        <p:spPr bwMode="auto">
          <a:xfrm>
            <a:off x="1851025" y="3635375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457200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Scale Space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1013" y="749300"/>
            <a:ext cx="5486400" cy="4476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-96838" y="5334051"/>
            <a:ext cx="4352195" cy="1079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/>
              <a:t>void cvPyrDown(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/>
              <a:t>	IplImage*	src,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/>
              <a:t>	IplImage*	dst,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/>
              <a:t>	IplFilter	filter = IPL_GAUSSIAN_5x5);</a:t>
            </a: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4298950" y="5297539"/>
            <a:ext cx="4352195" cy="1079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/>
              <a:t>void cvPyrUp(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/>
              <a:t>	IplImage*	src,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/>
              <a:t>	IplImage*	dst,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/>
              <a:t>	IplFilter	filter = IPL_GAUSSIAN_5x5);</a:t>
            </a: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9C93E57-5F44-463F-955D-DAF7615E3AA4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47</a:t>
            </a:fld>
            <a:endParaRPr lang="en-US"/>
          </a:p>
        </p:txBody>
      </p:sp>
      <p:sp>
        <p:nvSpPr>
          <p:cNvPr id="35847" name="TextBox 9"/>
          <p:cNvSpPr txBox="1">
            <a:spLocks noChangeArrowheads="1"/>
          </p:cNvSpPr>
          <p:nvPr/>
        </p:nvSpPr>
        <p:spPr bwMode="auto">
          <a:xfrm>
            <a:off x="3609975" y="4932363"/>
            <a:ext cx="25058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 i="1"/>
              <a:t>Chart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57200" y="-30956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Thresholds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5E36FD5-D8F8-48E9-B9C5-FDAF2D3A319A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48</a:t>
            </a:fld>
            <a:endParaRPr 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908425" cy="518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762000"/>
            <a:ext cx="4806950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6870" name="TextBox 8"/>
          <p:cNvSpPr txBox="1">
            <a:spLocks noChangeArrowheads="1"/>
          </p:cNvSpPr>
          <p:nvPr/>
        </p:nvSpPr>
        <p:spPr bwMode="auto">
          <a:xfrm>
            <a:off x="4956175" y="5802313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457200" y="-357188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latin typeface="AlBattar"/>
              </a:rPr>
              <a:t>Histogram Equalization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30E0C24-B0AC-4F03-B384-029A5C0310C0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49</a:t>
            </a:fld>
            <a:endParaRPr 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914400"/>
            <a:ext cx="5867400" cy="2208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810000"/>
            <a:ext cx="5867400" cy="2170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3194050" y="6061075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92113" y="671513"/>
            <a:ext cx="3741737" cy="57578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CLASSIFICATION / REGRESSION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b="1" i="1" dirty="0">
                <a:solidFill>
                  <a:srgbClr val="000099"/>
                </a:solidFill>
                <a:cs typeface="+mn-cs"/>
              </a:rPr>
              <a:t>(new) Fast Approximate NN (FLANN)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b="1" i="1" dirty="0">
                <a:solidFill>
                  <a:srgbClr val="000099"/>
                </a:solidFill>
                <a:cs typeface="+mn-cs"/>
              </a:rPr>
              <a:t>(new) Extremely Random Trees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CART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Naïve Bayes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MLP (Back propagation)</a:t>
            </a:r>
            <a:r>
              <a:rPr lang="x-none" sz="1600">
                <a:solidFill>
                  <a:srgbClr val="000000"/>
                </a:solidFill>
                <a:cs typeface="+mn-cs"/>
              </a:rPr>
              <a:t>‏</a:t>
            </a: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Statistical Boosting, 4 flavors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Random Forests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SVM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Face Detector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(Histogram matching)</a:t>
            </a:r>
            <a:r>
              <a:rPr lang="x-none" sz="1600">
                <a:solidFill>
                  <a:srgbClr val="000000"/>
                </a:solidFill>
                <a:cs typeface="+mn-cs"/>
              </a:rPr>
              <a:t>‏</a:t>
            </a: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(Correlation)</a:t>
            </a:r>
            <a:r>
              <a:rPr lang="x-none" sz="1600">
                <a:solidFill>
                  <a:srgbClr val="000000"/>
                </a:solidFill>
                <a:cs typeface="+mn-cs"/>
              </a:rPr>
              <a:t>‏</a:t>
            </a: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CLUSTERING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K-Means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(Mahalanobis distance)</a:t>
            </a:r>
            <a:r>
              <a:rPr lang="x-none" sz="1600">
                <a:solidFill>
                  <a:srgbClr val="000000"/>
                </a:solidFill>
                <a:cs typeface="+mn-cs"/>
              </a:rPr>
              <a:t>‏</a:t>
            </a: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TUNING/VALIDATION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Cross validation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Bootstrapping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Variable importance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+mn-cs"/>
              </a:rPr>
              <a:t>Sampling methods</a:t>
            </a:r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4324350" y="866775"/>
            <a:ext cx="4772025" cy="3705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0" y="-125413"/>
            <a:ext cx="91440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solidFill>
                  <a:srgbClr val="000000"/>
                </a:solidFill>
                <a:latin typeface="AlBattar"/>
              </a:rPr>
              <a:t>Machine Learning Library (MLL)</a:t>
            </a:r>
            <a:r>
              <a:rPr lang="x-none" sz="3600">
                <a:solidFill>
                  <a:srgbClr val="000000"/>
                </a:solidFill>
                <a:latin typeface="AlBattar"/>
              </a:rPr>
              <a:t>‏</a:t>
            </a:r>
            <a:endParaRPr lang="en-US" sz="3600" dirty="0">
              <a:solidFill>
                <a:srgbClr val="000000"/>
              </a:solidFill>
              <a:latin typeface="AlBattar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19600" y="4075113"/>
            <a:ext cx="3706813" cy="2781300"/>
            <a:chOff x="2784" y="2567"/>
            <a:chExt cx="2335" cy="1752"/>
          </a:xfrm>
        </p:grpSpPr>
        <p:pic>
          <p:nvPicPr>
            <p:cNvPr id="266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4" y="2567"/>
              <a:ext cx="2336" cy="17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6682" name="Text Box 6"/>
            <p:cNvSpPr txBox="1">
              <a:spLocks noChangeArrowheads="1"/>
            </p:cNvSpPr>
            <p:nvPr/>
          </p:nvSpPr>
          <p:spPr bwMode="auto">
            <a:xfrm>
              <a:off x="2784" y="2567"/>
              <a:ext cx="2336" cy="17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Calibri" pitchFamily="34" charset="0"/>
                <a:buNone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95600" y="3657600"/>
            <a:ext cx="1385888" cy="1338263"/>
            <a:chOff x="1714" y="1720"/>
            <a:chExt cx="873" cy="843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070" y="1720"/>
              <a:ext cx="416" cy="399"/>
              <a:chOff x="2070" y="1720"/>
              <a:chExt cx="416" cy="399"/>
            </a:xfrm>
          </p:grpSpPr>
          <p:sp>
            <p:nvSpPr>
              <p:cNvPr id="26679" name="Oval 9"/>
              <p:cNvSpPr>
                <a:spLocks noChangeArrowheads="1"/>
              </p:cNvSpPr>
              <p:nvPr/>
            </p:nvSpPr>
            <p:spPr bwMode="auto">
              <a:xfrm rot="1320000">
                <a:off x="2115" y="1770"/>
                <a:ext cx="330" cy="300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680" name="Oval 10"/>
              <p:cNvSpPr>
                <a:spLocks noChangeArrowheads="1"/>
              </p:cNvSpPr>
              <p:nvPr/>
            </p:nvSpPr>
            <p:spPr bwMode="auto">
              <a:xfrm>
                <a:off x="2250" y="1892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2277" y="2068"/>
              <a:ext cx="310" cy="494"/>
              <a:chOff x="2277" y="2068"/>
              <a:chExt cx="310" cy="494"/>
            </a:xfrm>
          </p:grpSpPr>
          <p:sp>
            <p:nvSpPr>
              <p:cNvPr id="26677" name="Oval 12"/>
              <p:cNvSpPr>
                <a:spLocks noChangeArrowheads="1"/>
              </p:cNvSpPr>
              <p:nvPr/>
            </p:nvSpPr>
            <p:spPr bwMode="auto">
              <a:xfrm rot="1200000">
                <a:off x="2353" y="2081"/>
                <a:ext cx="162" cy="468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678" name="Oval 13"/>
              <p:cNvSpPr>
                <a:spLocks noChangeArrowheads="1"/>
              </p:cNvSpPr>
              <p:nvPr/>
            </p:nvSpPr>
            <p:spPr bwMode="auto">
              <a:xfrm>
                <a:off x="2404" y="2287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1714" y="2078"/>
              <a:ext cx="607" cy="478"/>
              <a:chOff x="1714" y="2078"/>
              <a:chExt cx="607" cy="478"/>
            </a:xfrm>
          </p:grpSpPr>
          <p:sp>
            <p:nvSpPr>
              <p:cNvPr id="26675" name="Oval 15"/>
              <p:cNvSpPr>
                <a:spLocks noChangeArrowheads="1"/>
              </p:cNvSpPr>
              <p:nvPr/>
            </p:nvSpPr>
            <p:spPr bwMode="auto">
              <a:xfrm rot="-1320000">
                <a:off x="1750" y="2168"/>
                <a:ext cx="534" cy="300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676" name="Oval 16"/>
              <p:cNvSpPr>
                <a:spLocks noChangeArrowheads="1"/>
              </p:cNvSpPr>
              <p:nvPr/>
            </p:nvSpPr>
            <p:spPr bwMode="auto">
              <a:xfrm>
                <a:off x="1989" y="2289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4637088" y="1182688"/>
            <a:ext cx="4322762" cy="3054350"/>
            <a:chOff x="2921" y="745"/>
            <a:chExt cx="2723" cy="1924"/>
          </a:xfrm>
        </p:grpSpPr>
        <p:sp>
          <p:nvSpPr>
            <p:cNvPr id="26636" name="Text Box 18"/>
            <p:cNvSpPr txBox="1">
              <a:spLocks noChangeArrowheads="1"/>
            </p:cNvSpPr>
            <p:nvPr/>
          </p:nvSpPr>
          <p:spPr bwMode="auto">
            <a:xfrm>
              <a:off x="3577" y="745"/>
              <a:ext cx="969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dirty="0">
                  <a:solidFill>
                    <a:srgbClr val="0000FF"/>
                  </a:solidFill>
                  <a:latin typeface="Calibri" pitchFamily="34" charset="0"/>
                </a:rPr>
                <a:t>AACBAABBCBCC</a:t>
              </a:r>
            </a:p>
          </p:txBody>
        </p: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351" y="1392"/>
              <a:ext cx="407" cy="207"/>
              <a:chOff x="3351" y="1392"/>
              <a:chExt cx="407" cy="207"/>
            </a:xfrm>
          </p:grpSpPr>
          <p:sp>
            <p:nvSpPr>
              <p:cNvPr id="26670" name="Line 20"/>
              <p:cNvSpPr>
                <a:spLocks noChangeShapeType="1"/>
              </p:cNvSpPr>
              <p:nvPr/>
            </p:nvSpPr>
            <p:spPr bwMode="auto">
              <a:xfrm flipH="1">
                <a:off x="3350" y="1392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71" name="Line 21"/>
              <p:cNvSpPr>
                <a:spLocks noChangeShapeType="1"/>
              </p:cNvSpPr>
              <p:nvPr/>
            </p:nvSpPr>
            <p:spPr bwMode="auto">
              <a:xfrm flipH="1" flipV="1">
                <a:off x="3550" y="1391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638" name="Text Box 22"/>
            <p:cNvSpPr txBox="1">
              <a:spLocks noChangeArrowheads="1"/>
            </p:cNvSpPr>
            <p:nvPr/>
          </p:nvSpPr>
          <p:spPr bwMode="auto">
            <a:xfrm>
              <a:off x="3686" y="1600"/>
              <a:ext cx="310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AAA</a:t>
              </a:r>
            </a:p>
          </p:txBody>
        </p: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819" y="1836"/>
              <a:ext cx="407" cy="207"/>
              <a:chOff x="4819" y="1836"/>
              <a:chExt cx="407" cy="207"/>
            </a:xfrm>
          </p:grpSpPr>
          <p:sp>
            <p:nvSpPr>
              <p:cNvPr id="26668" name="Line 24"/>
              <p:cNvSpPr>
                <a:spLocks noChangeShapeType="1"/>
              </p:cNvSpPr>
              <p:nvPr/>
            </p:nvSpPr>
            <p:spPr bwMode="auto">
              <a:xfrm flipH="1">
                <a:off x="4818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69" name="Line 25"/>
              <p:cNvSpPr>
                <a:spLocks noChangeShapeType="1"/>
              </p:cNvSpPr>
              <p:nvPr/>
            </p:nvSpPr>
            <p:spPr bwMode="auto">
              <a:xfrm flipH="1" flipV="1">
                <a:off x="5018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" name="Group 26"/>
            <p:cNvGrpSpPr>
              <a:grpSpLocks/>
            </p:cNvGrpSpPr>
            <p:nvPr/>
          </p:nvGrpSpPr>
          <p:grpSpPr bwMode="auto">
            <a:xfrm>
              <a:off x="3810" y="945"/>
              <a:ext cx="407" cy="207"/>
              <a:chOff x="3810" y="945"/>
              <a:chExt cx="407" cy="207"/>
            </a:xfrm>
          </p:grpSpPr>
          <p:sp>
            <p:nvSpPr>
              <p:cNvPr id="26666" name="Line 27"/>
              <p:cNvSpPr>
                <a:spLocks noChangeShapeType="1"/>
              </p:cNvSpPr>
              <p:nvPr/>
            </p:nvSpPr>
            <p:spPr bwMode="auto">
              <a:xfrm flipH="1">
                <a:off x="3809" y="945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67" name="Line 28"/>
              <p:cNvSpPr>
                <a:spLocks noChangeShapeType="1"/>
              </p:cNvSpPr>
              <p:nvPr/>
            </p:nvSpPr>
            <p:spPr bwMode="auto">
              <a:xfrm flipH="1" flipV="1">
                <a:off x="4009" y="944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641" name="Text Box 29"/>
            <p:cNvSpPr txBox="1">
              <a:spLocks noChangeArrowheads="1"/>
            </p:cNvSpPr>
            <p:nvPr/>
          </p:nvSpPr>
          <p:spPr bwMode="auto">
            <a:xfrm>
              <a:off x="3312" y="1156"/>
              <a:ext cx="545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dirty="0">
                  <a:solidFill>
                    <a:srgbClr val="0000FF"/>
                  </a:solidFill>
                  <a:latin typeface="Calibri" pitchFamily="34" charset="0"/>
                </a:rPr>
                <a:t>AACACB</a:t>
              </a:r>
            </a:p>
          </p:txBody>
        </p:sp>
        <p:sp>
          <p:nvSpPr>
            <p:cNvPr id="26642" name="Text Box 30"/>
            <p:cNvSpPr txBox="1">
              <a:spLocks noChangeArrowheads="1"/>
            </p:cNvSpPr>
            <p:nvPr/>
          </p:nvSpPr>
          <p:spPr bwMode="auto">
            <a:xfrm>
              <a:off x="4187" y="1156"/>
              <a:ext cx="537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dirty="0">
                  <a:solidFill>
                    <a:srgbClr val="0000FF"/>
                  </a:solidFill>
                  <a:latin typeface="Calibri" pitchFamily="34" charset="0"/>
                </a:rPr>
                <a:t>CBABBC</a:t>
              </a:r>
            </a:p>
          </p:txBody>
        </p:sp>
        <p:sp>
          <p:nvSpPr>
            <p:cNvPr id="26643" name="Text Box 31"/>
            <p:cNvSpPr txBox="1">
              <a:spLocks noChangeArrowheads="1"/>
            </p:cNvSpPr>
            <p:nvPr/>
          </p:nvSpPr>
          <p:spPr bwMode="auto">
            <a:xfrm>
              <a:off x="3104" y="1600"/>
              <a:ext cx="315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CCB</a:t>
              </a:r>
            </a:p>
          </p:txBody>
        </p:sp>
        <p:grpSp>
          <p:nvGrpSpPr>
            <p:cNvPr id="11" name="Group 32"/>
            <p:cNvGrpSpPr>
              <a:grpSpLocks/>
            </p:cNvGrpSpPr>
            <p:nvPr/>
          </p:nvGrpSpPr>
          <p:grpSpPr bwMode="auto">
            <a:xfrm>
              <a:off x="4056" y="1836"/>
              <a:ext cx="407" cy="207"/>
              <a:chOff x="4056" y="1836"/>
              <a:chExt cx="407" cy="207"/>
            </a:xfrm>
          </p:grpSpPr>
          <p:sp>
            <p:nvSpPr>
              <p:cNvPr id="26664" name="Line 33"/>
              <p:cNvSpPr>
                <a:spLocks noChangeShapeType="1"/>
              </p:cNvSpPr>
              <p:nvPr/>
            </p:nvSpPr>
            <p:spPr bwMode="auto">
              <a:xfrm flipH="1">
                <a:off x="4055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65" name="Line 34"/>
              <p:cNvSpPr>
                <a:spLocks noChangeShapeType="1"/>
              </p:cNvSpPr>
              <p:nvPr/>
            </p:nvSpPr>
            <p:spPr bwMode="auto">
              <a:xfrm flipH="1" flipV="1">
                <a:off x="4255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4251" y="1392"/>
              <a:ext cx="407" cy="207"/>
              <a:chOff x="4251" y="1392"/>
              <a:chExt cx="407" cy="207"/>
            </a:xfrm>
          </p:grpSpPr>
          <p:sp>
            <p:nvSpPr>
              <p:cNvPr id="26662" name="Line 36"/>
              <p:cNvSpPr>
                <a:spLocks noChangeShapeType="1"/>
              </p:cNvSpPr>
              <p:nvPr/>
            </p:nvSpPr>
            <p:spPr bwMode="auto">
              <a:xfrm flipH="1">
                <a:off x="4250" y="1392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63" name="Line 37"/>
              <p:cNvSpPr>
                <a:spLocks noChangeShapeType="1"/>
              </p:cNvSpPr>
              <p:nvPr/>
            </p:nvSpPr>
            <p:spPr bwMode="auto">
              <a:xfrm flipH="1" flipV="1">
                <a:off x="4450" y="1391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3054" y="1836"/>
              <a:ext cx="407" cy="207"/>
              <a:chOff x="3054" y="1836"/>
              <a:chExt cx="407" cy="207"/>
            </a:xfrm>
          </p:grpSpPr>
          <p:sp>
            <p:nvSpPr>
              <p:cNvPr id="26660" name="Line 39"/>
              <p:cNvSpPr>
                <a:spLocks noChangeShapeType="1"/>
              </p:cNvSpPr>
              <p:nvPr/>
            </p:nvSpPr>
            <p:spPr bwMode="auto">
              <a:xfrm flipH="1">
                <a:off x="3053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61" name="Line 40"/>
              <p:cNvSpPr>
                <a:spLocks noChangeShapeType="1"/>
              </p:cNvSpPr>
              <p:nvPr/>
            </p:nvSpPr>
            <p:spPr bwMode="auto">
              <a:xfrm flipH="1" flipV="1">
                <a:off x="3253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647" name="Text Box 41"/>
            <p:cNvSpPr txBox="1">
              <a:spLocks noChangeArrowheads="1"/>
            </p:cNvSpPr>
            <p:nvPr/>
          </p:nvSpPr>
          <p:spPr bwMode="auto">
            <a:xfrm>
              <a:off x="3358" y="2047"/>
              <a:ext cx="180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26648" name="Text Box 42"/>
            <p:cNvSpPr txBox="1">
              <a:spLocks noChangeArrowheads="1"/>
            </p:cNvSpPr>
            <p:nvPr/>
          </p:nvSpPr>
          <p:spPr bwMode="auto">
            <a:xfrm>
              <a:off x="2921" y="2047"/>
              <a:ext cx="248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CC</a:t>
              </a:r>
            </a:p>
          </p:txBody>
        </p:sp>
        <p:sp>
          <p:nvSpPr>
            <p:cNvPr id="26649" name="Text Box 43"/>
            <p:cNvSpPr txBox="1">
              <a:spLocks noChangeArrowheads="1"/>
            </p:cNvSpPr>
            <p:nvPr/>
          </p:nvSpPr>
          <p:spPr bwMode="auto">
            <a:xfrm>
              <a:off x="4652" y="1600"/>
              <a:ext cx="379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ABBC</a:t>
              </a:r>
            </a:p>
          </p:txBody>
        </p:sp>
        <p:sp>
          <p:nvSpPr>
            <p:cNvPr id="26650" name="Text Box 44"/>
            <p:cNvSpPr txBox="1">
              <a:spLocks noChangeArrowheads="1"/>
            </p:cNvSpPr>
            <p:nvPr/>
          </p:nvSpPr>
          <p:spPr bwMode="auto">
            <a:xfrm>
              <a:off x="4147" y="1600"/>
              <a:ext cx="247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CB</a:t>
              </a:r>
            </a:p>
          </p:txBody>
        </p:sp>
        <p:sp>
          <p:nvSpPr>
            <p:cNvPr id="26651" name="Text Box 45"/>
            <p:cNvSpPr txBox="1">
              <a:spLocks noChangeArrowheads="1"/>
            </p:cNvSpPr>
            <p:nvPr/>
          </p:nvSpPr>
          <p:spPr bwMode="auto">
            <a:xfrm>
              <a:off x="4372" y="2047"/>
              <a:ext cx="180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26652" name="Text Box 46"/>
            <p:cNvSpPr txBox="1">
              <a:spLocks noChangeArrowheads="1"/>
            </p:cNvSpPr>
            <p:nvPr/>
          </p:nvSpPr>
          <p:spPr bwMode="auto">
            <a:xfrm>
              <a:off x="3976" y="2047"/>
              <a:ext cx="181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26653" name="Text Box 47"/>
            <p:cNvSpPr txBox="1">
              <a:spLocks noChangeArrowheads="1"/>
            </p:cNvSpPr>
            <p:nvPr/>
          </p:nvSpPr>
          <p:spPr bwMode="auto">
            <a:xfrm>
              <a:off x="4771" y="2047"/>
              <a:ext cx="179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26654" name="Text Box 48"/>
            <p:cNvSpPr txBox="1">
              <a:spLocks noChangeArrowheads="1"/>
            </p:cNvSpPr>
            <p:nvPr/>
          </p:nvSpPr>
          <p:spPr bwMode="auto">
            <a:xfrm>
              <a:off x="5188" y="2047"/>
              <a:ext cx="314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BBC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5140" y="2284"/>
              <a:ext cx="407" cy="207"/>
              <a:chOff x="5140" y="2284"/>
              <a:chExt cx="407" cy="207"/>
            </a:xfrm>
          </p:grpSpPr>
          <p:sp>
            <p:nvSpPr>
              <p:cNvPr id="26658" name="Line 50"/>
              <p:cNvSpPr>
                <a:spLocks noChangeShapeType="1"/>
              </p:cNvSpPr>
              <p:nvPr/>
            </p:nvSpPr>
            <p:spPr bwMode="auto">
              <a:xfrm flipH="1">
                <a:off x="5139" y="2284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659" name="Line 51"/>
              <p:cNvSpPr>
                <a:spLocks noChangeShapeType="1"/>
              </p:cNvSpPr>
              <p:nvPr/>
            </p:nvSpPr>
            <p:spPr bwMode="auto">
              <a:xfrm flipH="1" flipV="1">
                <a:off x="5339" y="2283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656" name="Text Box 52"/>
            <p:cNvSpPr txBox="1">
              <a:spLocks noChangeArrowheads="1"/>
            </p:cNvSpPr>
            <p:nvPr/>
          </p:nvSpPr>
          <p:spPr bwMode="auto">
            <a:xfrm>
              <a:off x="5463" y="2495"/>
              <a:ext cx="181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26657" name="Text Box 53"/>
            <p:cNvSpPr txBox="1">
              <a:spLocks noChangeArrowheads="1"/>
            </p:cNvSpPr>
            <p:nvPr/>
          </p:nvSpPr>
          <p:spPr bwMode="auto">
            <a:xfrm>
              <a:off x="4995" y="2495"/>
              <a:ext cx="246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dirty="0">
                  <a:solidFill>
                    <a:srgbClr val="0000FF"/>
                  </a:solidFill>
                  <a:latin typeface="Calibri" pitchFamily="34" charset="0"/>
                </a:rPr>
                <a:t>BB</a:t>
              </a:r>
            </a:p>
          </p:txBody>
        </p:sp>
      </p:grpSp>
      <p:sp>
        <p:nvSpPr>
          <p:cNvPr id="26632" name="Text Box 5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FB1D72E-3449-4175-AB66-C7E84F86890C}" type="slidenum">
              <a:rPr lang="en-US">
                <a:solidFill>
                  <a:srgbClr val="898989"/>
                </a:solidFill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5482" name="Slide Number Placeholder 5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1498FE-546F-473D-A345-B16F39F0E82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6634" name="TextBox 59"/>
          <p:cNvSpPr txBox="1">
            <a:spLocks noChangeArrowheads="1"/>
          </p:cNvSpPr>
          <p:nvPr/>
        </p:nvSpPr>
        <p:spPr bwMode="auto">
          <a:xfrm>
            <a:off x="304800" y="6396038"/>
            <a:ext cx="4221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  <a:hlinkClick r:id="rId4"/>
              </a:rPr>
              <a:t>http://opencv.willowgarage.com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6635" name="Picture 57" descr="OpenCV_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457200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Contours 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7117C7A-A439-415E-B4EC-60655D8E12B9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50</a:t>
            </a:fld>
            <a:endParaRPr lang="en-US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143000"/>
            <a:ext cx="6972300" cy="464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90575" y="-211138"/>
            <a:ext cx="8162925" cy="874713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Morphological Operations Examples</a:t>
            </a:r>
          </a:p>
        </p:txBody>
      </p:sp>
      <p:sp>
        <p:nvSpPr>
          <p:cNvPr id="103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990600"/>
            <a:ext cx="7772400" cy="457200"/>
          </a:xfrm>
        </p:spPr>
        <p:txBody>
          <a:bodyPr lIns="92075" tIns="46038" rIns="92075" bIns="46038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smtClean="0"/>
              <a:t>Morphology - applying Min-Max</a:t>
            </a:r>
            <a:r>
              <a:rPr lang="en-US" smtClean="0"/>
              <a:t>.</a:t>
            </a:r>
            <a:r>
              <a:rPr lang="en-US" sz="2000" smtClean="0"/>
              <a:t> Filters and its combinations</a:t>
            </a:r>
            <a:endParaRPr lang="ru-RU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90600" y="2562225"/>
          <a:ext cx="1600200" cy="1408113"/>
        </p:xfrm>
        <a:graphic>
          <a:graphicData uri="http://schemas.openxmlformats.org/presentationml/2006/ole">
            <p:oleObj spid="_x0000_s14338" name="Bitmap Image" r:id="rId4" imgW="2666667" imgH="3285714" progId="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895600" y="2562225"/>
          <a:ext cx="1524000" cy="1400175"/>
        </p:xfrm>
        <a:graphic>
          <a:graphicData uri="http://schemas.openxmlformats.org/presentationml/2006/ole">
            <p:oleObj spid="_x0000_s14339" name="Bitmap Image" r:id="rId5" imgW="2561905" imgH="3285714" progId="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800600" y="2562225"/>
          <a:ext cx="1524000" cy="1371600"/>
        </p:xfrm>
        <a:graphic>
          <a:graphicData uri="http://schemas.openxmlformats.org/presentationml/2006/ole">
            <p:oleObj spid="_x0000_s14340" name="Bitmap Image" r:id="rId6" imgW="2572109" imgH="3285714" progId="">
              <p:embed/>
            </p:oleObj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6781800" y="2562225"/>
          <a:ext cx="1524000" cy="1385888"/>
        </p:xfrm>
        <a:graphic>
          <a:graphicData uri="http://schemas.openxmlformats.org/presentationml/2006/ole">
            <p:oleObj spid="_x0000_s14341" name="Bitmap Image" r:id="rId7" imgW="2228571" imgH="3219899" progId="">
              <p:embed/>
            </p:oleObj>
          </a:graphicData>
        </a:graphic>
      </p:graphicFrame>
      <p:sp>
        <p:nvSpPr>
          <p:cNvPr id="1036" name="Rectangle 1033"/>
          <p:cNvSpPr>
            <a:spLocks noChangeArrowheads="1"/>
          </p:cNvSpPr>
          <p:nvPr/>
        </p:nvSpPr>
        <p:spPr bwMode="auto">
          <a:xfrm>
            <a:off x="6477000" y="2181225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Opening IoB=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B)B</a:t>
            </a:r>
          </a:p>
        </p:txBody>
      </p:sp>
      <p:sp>
        <p:nvSpPr>
          <p:cNvPr id="1037" name="Rectangle 1034"/>
          <p:cNvSpPr>
            <a:spLocks noChangeArrowheads="1"/>
          </p:cNvSpPr>
          <p:nvPr/>
        </p:nvSpPr>
        <p:spPr bwMode="auto">
          <a:xfrm>
            <a:off x="4648200" y="2133600"/>
            <a:ext cx="1676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Dilatation 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1038" name="Rectangle 1035"/>
          <p:cNvSpPr>
            <a:spLocks noChangeArrowheads="1"/>
          </p:cNvSpPr>
          <p:nvPr/>
        </p:nvSpPr>
        <p:spPr bwMode="auto">
          <a:xfrm>
            <a:off x="2743200" y="2181225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Erosion 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B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39" name="Rectangle 1036"/>
          <p:cNvSpPr>
            <a:spLocks noChangeArrowheads="1"/>
          </p:cNvSpPr>
          <p:nvPr/>
        </p:nvSpPr>
        <p:spPr bwMode="auto">
          <a:xfrm>
            <a:off x="838200" y="2181225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Image</a:t>
            </a:r>
            <a:r>
              <a:rPr lang="en-US" sz="2000">
                <a:latin typeface="Times New Roman" pitchFamily="18" charset="0"/>
              </a:rPr>
              <a:t> I</a:t>
            </a:r>
            <a:endParaRPr lang="en-US">
              <a:latin typeface="Times New Roman" pitchFamily="18" charset="0"/>
            </a:endParaRPr>
          </a:p>
        </p:txBody>
      </p:sp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990600" y="4695825"/>
          <a:ext cx="1676400" cy="1447800"/>
        </p:xfrm>
        <a:graphic>
          <a:graphicData uri="http://schemas.openxmlformats.org/presentationml/2006/ole">
            <p:oleObj spid="_x0000_s14342" name="Bitmap Image" r:id="rId8" imgW="2238687" imgH="3238952" progId="">
              <p:embed/>
            </p:oleObj>
          </a:graphicData>
        </a:graphic>
      </p:graphicFrame>
      <p:sp>
        <p:nvSpPr>
          <p:cNvPr id="1040" name="Rectangle 1038"/>
          <p:cNvSpPr>
            <a:spLocks noChangeArrowheads="1"/>
          </p:cNvSpPr>
          <p:nvPr/>
        </p:nvSpPr>
        <p:spPr bwMode="auto">
          <a:xfrm>
            <a:off x="685800" y="4238625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Closing I•B=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B)B</a:t>
            </a:r>
          </a:p>
        </p:txBody>
      </p:sp>
      <p:sp>
        <p:nvSpPr>
          <p:cNvPr id="1041" name="Rectangle 1039"/>
          <p:cNvSpPr>
            <a:spLocks noChangeArrowheads="1"/>
          </p:cNvSpPr>
          <p:nvPr/>
        </p:nvSpPr>
        <p:spPr bwMode="auto">
          <a:xfrm>
            <a:off x="2971800" y="4238625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Times New Roman" pitchFamily="18" charset="0"/>
            </a:endParaRPr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4800600" y="4695825"/>
          <a:ext cx="1524000" cy="1447800"/>
        </p:xfrm>
        <a:graphic>
          <a:graphicData uri="http://schemas.openxmlformats.org/presentationml/2006/ole">
            <p:oleObj spid="_x0000_s14343" name="Bitmap Image" r:id="rId9" imgW="2266667" imgH="3219899" progId="">
              <p:embed/>
            </p:oleObj>
          </a:graphicData>
        </a:graphic>
      </p:graphicFrame>
      <p:sp>
        <p:nvSpPr>
          <p:cNvPr id="1042" name="Rectangle 1041"/>
          <p:cNvSpPr>
            <a:spLocks noChangeArrowheads="1"/>
          </p:cNvSpPr>
          <p:nvPr/>
        </p:nvSpPr>
        <p:spPr bwMode="auto">
          <a:xfrm>
            <a:off x="4876800" y="4238625"/>
            <a:ext cx="182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TopHat(I)= I - 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(IB)</a:t>
            </a:r>
          </a:p>
        </p:txBody>
      </p:sp>
      <p:sp>
        <p:nvSpPr>
          <p:cNvPr id="1043" name="Rectangle 1042"/>
          <p:cNvSpPr>
            <a:spLocks noChangeArrowheads="1"/>
          </p:cNvSpPr>
          <p:nvPr/>
        </p:nvSpPr>
        <p:spPr bwMode="auto">
          <a:xfrm>
            <a:off x="6781800" y="4238625"/>
            <a:ext cx="182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BlackHat(I)=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 - I</a:t>
            </a:r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6781800" y="4695825"/>
          <a:ext cx="1524000" cy="1447800"/>
        </p:xfrm>
        <a:graphic>
          <a:graphicData uri="http://schemas.openxmlformats.org/presentationml/2006/ole">
            <p:oleObj spid="_x0000_s14344" name="Bitmap Image" r:id="rId10" imgW="2247619" imgH="3219899" progId="">
              <p:embed/>
            </p:oleObj>
          </a:graphicData>
        </a:graphic>
      </p:graphicFrame>
      <p:sp>
        <p:nvSpPr>
          <p:cNvPr id="1044" name="Rectangle 1044"/>
          <p:cNvSpPr>
            <a:spLocks noChangeArrowheads="1"/>
          </p:cNvSpPr>
          <p:nvPr/>
        </p:nvSpPr>
        <p:spPr bwMode="auto">
          <a:xfrm>
            <a:off x="2743200" y="4283075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Grad(I)=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B)-(IB)</a:t>
            </a:r>
            <a:endParaRPr lang="ru-RU" sz="160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2895600" y="4695825"/>
          <a:ext cx="1524000" cy="1447800"/>
        </p:xfrm>
        <a:graphic>
          <a:graphicData uri="http://schemas.openxmlformats.org/presentationml/2006/ole">
            <p:oleObj spid="_x0000_s14345" name="Image" r:id="rId11" imgW="4905048" imgH="583268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Image textures</a:t>
            </a:r>
            <a:endParaRPr lang="ru-RU" sz="400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43000"/>
            <a:ext cx="8237538" cy="304800"/>
          </a:xfrm>
        </p:spPr>
        <p:txBody>
          <a:bodyPr>
            <a:noAutofit/>
          </a:bodyPr>
          <a:lstStyle/>
          <a:p>
            <a:r>
              <a:rPr lang="en-US" sz="1050" smtClean="0"/>
              <a:t> Inpainting:</a:t>
            </a:r>
          </a:p>
          <a:p>
            <a:r>
              <a:rPr lang="en-US" sz="1050" smtClean="0"/>
              <a:t>Removes damage to images, in this case, it removes the text.</a:t>
            </a:r>
          </a:p>
        </p:txBody>
      </p:sp>
      <p:pic>
        <p:nvPicPr>
          <p:cNvPr id="39940" name="Picture 4" descr="alte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36576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 descr="inpain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752600"/>
            <a:ext cx="365760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0854" name="Line 6"/>
          <p:cNvSpPr>
            <a:spLocks noChangeShapeType="1"/>
          </p:cNvSpPr>
          <p:nvPr/>
        </p:nvSpPr>
        <p:spPr bwMode="auto">
          <a:xfrm>
            <a:off x="4114800" y="27432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lIns="92075" tIns="46038" rIns="92075" bIns="46038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77863" y="-357188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Segmentation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9906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Pyramid, mean-shift, graph-cut</a:t>
            </a:r>
          </a:p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Here: Watershed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ACB7259-8C94-4039-8C02-407A5E6DE679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53</a:t>
            </a:fld>
            <a:endParaRPr lang="en-US"/>
          </a:p>
        </p:txBody>
      </p:sp>
      <p:pic>
        <p:nvPicPr>
          <p:cNvPr id="409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8415338" cy="312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3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2013" cy="363538"/>
          </a:xfrm>
        </p:spPr>
        <p:txBody>
          <a:bodyPr/>
          <a:lstStyle/>
          <a:p>
            <a:pPr>
              <a:defRPr/>
            </a:pPr>
            <a:fld id="{7A4D0D41-DA0D-43E1-9F3C-7B573F6A781B}" type="slidenum">
              <a:rPr lang="en-US">
                <a:solidFill>
                  <a:schemeClr val="tx1"/>
                </a:solidFill>
              </a:rPr>
              <a:pPr>
                <a:defRPr/>
              </a:pPr>
              <a:t>53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0969" name="TextBox 8"/>
          <p:cNvSpPr txBox="1">
            <a:spLocks noChangeArrowheads="1"/>
          </p:cNvSpPr>
          <p:nvPr/>
        </p:nvSpPr>
        <p:spPr bwMode="auto">
          <a:xfrm>
            <a:off x="3363913" y="5599113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457200" y="1081088"/>
            <a:ext cx="8229600" cy="4525962"/>
          </a:xfrm>
        </p:spPr>
        <p:txBody>
          <a:bodyPr/>
          <a:lstStyle/>
          <a:p>
            <a:r>
              <a:rPr lang="en-US" smtClean="0"/>
              <a:t>Graph Cut based segmentation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BEF351A-01A4-4944-9F66-5E6C517DDAA2}" type="slidenum">
              <a:rPr lang="en-US">
                <a:solidFill>
                  <a:schemeClr val="tx1"/>
                </a:solidFill>
              </a:rPr>
              <a:pPr>
                <a:defRPr/>
              </a:pPr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-373063"/>
            <a:ext cx="9144000" cy="1143001"/>
          </a:xfrm>
        </p:spPr>
        <p:txBody>
          <a:bodyPr/>
          <a:lstStyle/>
          <a:p>
            <a:pPr>
              <a:defRPr/>
            </a:pPr>
            <a:r>
              <a:rPr lang="en-US" sz="40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Recent Algorithms:</a:t>
            </a:r>
            <a:r>
              <a:rPr lang="en-US" sz="4000" dirty="0" smtClean="0"/>
              <a:t> </a:t>
            </a:r>
            <a:r>
              <a:rPr lang="en-US" sz="4000" smtClean="0"/>
              <a:t>GrabCut</a:t>
            </a:r>
            <a:endParaRPr lang="en-US" sz="4000" dirty="0" smtClean="0"/>
          </a:p>
        </p:txBody>
      </p:sp>
      <p:pic>
        <p:nvPicPr>
          <p:cNvPr id="41989" name="Picture 6" descr="GrabCut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97050"/>
            <a:ext cx="8620125" cy="376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773113" y="5597525"/>
            <a:ext cx="28681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Images by Gary Bradski, ©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876300" y="-173038"/>
            <a:ext cx="8677275" cy="762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AlBattar" charset="0"/>
              </a:rPr>
              <a:t>Motion Templates </a:t>
            </a:r>
            <a:r>
              <a:rPr lang="en-US" sz="2800">
                <a:latin typeface="AlBattar" charset="0"/>
              </a:rPr>
              <a:t>(work with James Davies)</a:t>
            </a:r>
            <a:r>
              <a:rPr lang="x-none" sz="2800">
                <a:latin typeface="AlBattar" charset="0"/>
              </a:rPr>
              <a:t>‏</a:t>
            </a:r>
            <a:endParaRPr lang="en-US" sz="2800">
              <a:latin typeface="AlBattar" charset="0"/>
            </a:endParaRPr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609600" y="1149350"/>
            <a:ext cx="8335963" cy="2698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Object silhouette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Motion history images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Motion history gradients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Motion segmentation algorithm</a:t>
            </a:r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570288"/>
            <a:ext cx="3840163" cy="182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6388" y="3571875"/>
            <a:ext cx="2386012" cy="2263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609600" y="3036888"/>
            <a:ext cx="137160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silhouette</a:t>
            </a:r>
          </a:p>
        </p:txBody>
      </p:sp>
      <p:sp>
        <p:nvSpPr>
          <p:cNvPr id="43015" name="Text Box 6"/>
          <p:cNvSpPr txBox="1">
            <a:spLocks noChangeArrowheads="1"/>
          </p:cNvSpPr>
          <p:nvPr/>
        </p:nvSpPr>
        <p:spPr bwMode="auto">
          <a:xfrm>
            <a:off x="2438400" y="3036888"/>
            <a:ext cx="137160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MHI</a:t>
            </a:r>
          </a:p>
        </p:txBody>
      </p:sp>
      <p:sp>
        <p:nvSpPr>
          <p:cNvPr id="43016" name="Text Box 7"/>
          <p:cNvSpPr txBox="1">
            <a:spLocks noChangeArrowheads="1"/>
          </p:cNvSpPr>
          <p:nvPr/>
        </p:nvSpPr>
        <p:spPr bwMode="auto">
          <a:xfrm>
            <a:off x="5791200" y="3106738"/>
            <a:ext cx="137160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MHG</a:t>
            </a:r>
          </a:p>
        </p:txBody>
      </p:sp>
      <p:sp>
        <p:nvSpPr>
          <p:cNvPr id="43017" name="Text Box 8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1254CDA-1D3C-497F-AEC4-6CFBE16E232D}" type="slidenum">
              <a:rPr lang="en-US"/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55</a:t>
            </a:fld>
            <a:endParaRPr lang="en-US"/>
          </a:p>
        </p:txBody>
      </p:sp>
      <p:sp>
        <p:nvSpPr>
          <p:cNvPr id="43018" name="TextBox 12"/>
          <p:cNvSpPr txBox="1">
            <a:spLocks noChangeArrowheads="1"/>
          </p:cNvSpPr>
          <p:nvPr/>
        </p:nvSpPr>
        <p:spPr bwMode="auto">
          <a:xfrm>
            <a:off x="2235200" y="5780088"/>
            <a:ext cx="2879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Charts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smtClean="0"/>
              <a:t>Segmentation, Motion Tracking</a:t>
            </a:r>
            <a:br>
              <a:rPr lang="en-US" sz="4000" smtClean="0"/>
            </a:br>
            <a:r>
              <a:rPr lang="en-US" sz="4000" smtClean="0"/>
              <a:t>and</a:t>
            </a:r>
            <a:br>
              <a:rPr lang="en-US" sz="4000" smtClean="0"/>
            </a:br>
            <a:r>
              <a:rPr lang="en-US" sz="4000" smtClean="0"/>
              <a:t>Gesture Recognition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0" y="5334000"/>
            <a:ext cx="1541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Pose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Recognition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0" y="3098800"/>
            <a:ext cx="176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Motion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7315200" y="5334000"/>
            <a:ext cx="1541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Gesture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Recognition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7315200" y="3098800"/>
            <a:ext cx="176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Motion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44041" name="TextBox 8"/>
          <p:cNvSpPr txBox="1">
            <a:spLocks noChangeArrowheads="1"/>
          </p:cNvSpPr>
          <p:nvPr/>
        </p:nvSpPr>
        <p:spPr bwMode="auto">
          <a:xfrm>
            <a:off x="2889250" y="6502400"/>
            <a:ext cx="387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solidFill>
                  <a:schemeClr val="bg1"/>
                </a:solidFill>
              </a:rPr>
              <a:t>Screen shots by Gary Bradski, 2005</a:t>
            </a:r>
          </a:p>
        </p:txBody>
      </p:sp>
      <p:pic>
        <p:nvPicPr>
          <p:cNvPr id="12" name="MUSIC4.AVI">
            <a:hlinkClick r:id="" action="ppaction://media"/>
          </p:cNvPr>
          <p:cNvPicPr/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21037" y="2559932"/>
            <a:ext cx="2581274" cy="3888248"/>
          </a:xfrm>
          <a:prstGeom prst="rect">
            <a:avLst/>
          </a:prstGeom>
        </p:spPr>
      </p:pic>
      <p:pic>
        <p:nvPicPr>
          <p:cNvPr id="13" name="Segmotc.avi">
            <a:hlinkClick r:id="" action="ppaction://media"/>
          </p:cNvPr>
          <p:cNvPicPr/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1912938" y="2559932"/>
            <a:ext cx="2523595" cy="3909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5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8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Q_TRACKED.MPG">
            <a:hlinkClick r:id="" action="ppaction://media"/>
          </p:cNvPr>
          <p:cNvPicPr/>
          <p:nvPr>
            <a:videoFile r:link="rId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9350" y="666750"/>
            <a:ext cx="300831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-127000"/>
            <a:ext cx="8335962" cy="733425"/>
          </a:xfrm>
        </p:spPr>
        <p:txBody>
          <a:bodyPr/>
          <a:lstStyle/>
          <a:p>
            <a:r>
              <a:rPr lang="en-US" sz="4000" smtClean="0"/>
              <a:t>New Optical Flow Algorithms</a:t>
            </a:r>
            <a:endParaRPr lang="ru-RU" sz="4000" smtClean="0"/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304800" y="762000"/>
            <a:ext cx="5715000" cy="5540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// opencv/samples/c/lkdemo.c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int main(…){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…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CvCapture* capture = &lt;…&gt; ? cvCaptureFromCAM(camera_id) : cvCaptureFromFile(path);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if( !capture ) return -1;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for(;;) {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IplImage* frame=cvQueryFrame(capture);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if(!frame) break;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// … copy and process image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cvCalcOpticalFlowPyrLK(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…)</a:t>
            </a:r>
            <a:endParaRPr lang="en-US" dirty="0">
              <a:solidFill>
                <a:srgbClr val="FFFFFF"/>
              </a:solidFill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cvShowImage( “LkDemo”, result );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c=cvWaitKey(30); // run at ~20-30fps speed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if(c &gt;= 0) {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      // process key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 }}</a:t>
            </a:r>
          </a:p>
          <a:p>
            <a:pPr marL="342900" indent="-342900"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cvReleaseCapture(&amp;capture</a:t>
            </a:r>
            <a:r>
              <a:rPr lang="en-US" dirty="0">
                <a:latin typeface="Arial" charset="0"/>
                <a:cs typeface="Arial" charset="0"/>
              </a:rPr>
              <a:t>);} </a:t>
            </a:r>
          </a:p>
        </p:txBody>
      </p:sp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4056063" y="2414588"/>
            <a:ext cx="2160587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</a:pPr>
            <a:r>
              <a:rPr lang="en-US">
                <a:solidFill>
                  <a:srgbClr val="FFFF00"/>
                </a:solidFill>
              </a:rPr>
              <a:t>lkdemo.c, 190 lines</a:t>
            </a:r>
          </a:p>
          <a:p>
            <a:pPr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</a:pPr>
            <a:r>
              <a:rPr lang="en-US" sz="1400">
                <a:solidFill>
                  <a:srgbClr val="FFFF00"/>
                </a:solidFill>
              </a:rPr>
              <a:t>(needs camera to run)</a:t>
            </a:r>
            <a:endParaRPr lang="ru-RU" sz="1400">
              <a:solidFill>
                <a:srgbClr val="FFFF00"/>
              </a:solidFill>
            </a:endParaRPr>
          </a:p>
        </p:txBody>
      </p:sp>
      <p:graphicFrame>
        <p:nvGraphicFramePr>
          <p:cNvPr id="2050" name="Object 25"/>
          <p:cNvGraphicFramePr>
            <a:graphicFrameLocks noChangeAspect="1"/>
          </p:cNvGraphicFramePr>
          <p:nvPr>
            <p:ph sz="quarter" idx="3"/>
          </p:nvPr>
        </p:nvGraphicFramePr>
        <p:xfrm>
          <a:off x="5273675" y="3030538"/>
          <a:ext cx="3870325" cy="1935162"/>
        </p:xfrm>
        <a:graphic>
          <a:graphicData uri="http://schemas.openxmlformats.org/presentationml/2006/ole">
            <p:oleObj spid="_x0000_s15362" name="Equation" r:id="rId7" imgW="2489040" imgH="1244520" progId="Equation.3">
              <p:embed/>
            </p:oleObj>
          </a:graphicData>
        </a:graphic>
      </p:graphicFrame>
      <p:pic>
        <p:nvPicPr>
          <p:cNvPr id="10" name="jymoviecomp100.AVI">
            <a:hlinkClick r:id="" action="ppaction://media"/>
          </p:cNvPr>
          <p:cNvPicPr/>
          <p:nvPr>
            <a:videoFile r:link="rId3"/>
          </p:nvPr>
        </p:nvPicPr>
        <p:blipFill>
          <a:blip r:embed="rId8" cstate="print"/>
          <a:stretch>
            <a:fillRect/>
          </a:stretch>
        </p:blipFill>
        <p:spPr>
          <a:xfrm>
            <a:off x="4727398" y="5032958"/>
            <a:ext cx="4416602" cy="182504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1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7625"/>
            <a:ext cx="8335963" cy="390525"/>
          </a:xfrm>
        </p:spPr>
        <p:txBody>
          <a:bodyPr>
            <a:normAutofit fontScale="90000"/>
          </a:bodyPr>
          <a:lstStyle/>
          <a:p>
            <a:r>
              <a:rPr lang="en-US" sz="4000" smtClean="0"/>
              <a:t>Tracking with CAMSHIFT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33450"/>
            <a:ext cx="7912100" cy="4946650"/>
          </a:xfrm>
        </p:spPr>
        <p:txBody>
          <a:bodyPr/>
          <a:lstStyle/>
          <a:p>
            <a:r>
              <a:rPr lang="en-US" smtClean="0"/>
              <a:t>Control game with head</a:t>
            </a:r>
          </a:p>
        </p:txBody>
      </p:sp>
      <p:sp>
        <p:nvSpPr>
          <p:cNvPr id="45061" name="TextBox 5"/>
          <p:cNvSpPr txBox="1">
            <a:spLocks noChangeArrowheads="1"/>
          </p:cNvSpPr>
          <p:nvPr/>
        </p:nvSpPr>
        <p:spPr bwMode="auto">
          <a:xfrm>
            <a:off x="2443163" y="6488113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  <p:pic>
        <p:nvPicPr>
          <p:cNvPr id="7" name="BrightQuake.AVI">
            <a:hlinkClick r:id="" action="ppaction://media"/>
          </p:cNvPr>
          <p:cNvPicPr/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024235" y="1507770"/>
            <a:ext cx="4579765" cy="50320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166813" y="-147638"/>
            <a:ext cx="6626225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/>
              <a:t>Projections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95400"/>
            <a:ext cx="5024438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295400"/>
            <a:ext cx="3200400" cy="3725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5113338" y="5108575"/>
            <a:ext cx="3442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/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solidFill>
                  <a:srgbClr val="000000"/>
                </a:solidFill>
                <a:latin typeface="AlBattar"/>
              </a:rPr>
              <a:t>OpenCV History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16F944A-B3F2-48CC-85AE-1568150E2BE1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49160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3048000" y="63246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Gary Bradski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4800" y="2590800"/>
            <a:ext cx="8534400" cy="1741488"/>
            <a:chOff x="304800" y="4038600"/>
            <a:chExt cx="8534400" cy="1740932"/>
          </a:xfrm>
        </p:grpSpPr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685800" y="4953000"/>
              <a:ext cx="7543800" cy="457200"/>
              <a:chOff x="914400" y="4953000"/>
              <a:chExt cx="7543800" cy="4572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14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002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2860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9718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6576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343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292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150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4008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0866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772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381000" y="5333586"/>
              <a:ext cx="7924800" cy="152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1000" y="4876532"/>
              <a:ext cx="7924800" cy="152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86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1999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1742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0615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88361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67234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46107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24980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3853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82726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2008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6159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046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2010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9488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33400" y="5181600"/>
              <a:ext cx="8229600" cy="1588"/>
            </a:xfrm>
            <a:prstGeom prst="straightConnector1">
              <a:avLst/>
            </a:prstGeom>
            <a:ln w="76200">
              <a:tailEnd type="arrow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04800" y="4431268"/>
              <a:ext cx="1841210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OpenCV Started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66800" y="4202668"/>
              <a:ext cx="2845651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Alpha Release at CVPR’00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1600" y="4038600"/>
              <a:ext cx="3489097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1 Release, support for Linux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384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2 Release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242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3 Release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100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4 Release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87867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5 Release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356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1.0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834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1.1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644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2.0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rot="5400000">
            <a:off x="7087394" y="2972594"/>
            <a:ext cx="609600" cy="158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97700" y="2362200"/>
            <a:ext cx="850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Willow</a:t>
            </a:r>
          </a:p>
        </p:txBody>
      </p:sp>
      <p:sp>
        <p:nvSpPr>
          <p:cNvPr id="27656" name="TextBox 62"/>
          <p:cNvSpPr txBox="1">
            <a:spLocks noChangeArrowheads="1"/>
          </p:cNvSpPr>
          <p:nvPr/>
        </p:nvSpPr>
        <p:spPr bwMode="auto">
          <a:xfrm>
            <a:off x="241300" y="5092700"/>
            <a:ext cx="439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7657" name="TextBox 63"/>
          <p:cNvSpPr txBox="1">
            <a:spLocks noChangeArrowheads="1"/>
          </p:cNvSpPr>
          <p:nvPr/>
        </p:nvSpPr>
        <p:spPr bwMode="auto">
          <a:xfrm>
            <a:off x="304800" y="566420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7658" name="TextBox 64"/>
          <p:cNvSpPr txBox="1">
            <a:spLocks noChangeArrowheads="1"/>
          </p:cNvSpPr>
          <p:nvPr/>
        </p:nvSpPr>
        <p:spPr bwMode="auto">
          <a:xfrm>
            <a:off x="304800" y="623570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grpSp>
        <p:nvGrpSpPr>
          <p:cNvPr id="4" name="Group 148"/>
          <p:cNvGrpSpPr>
            <a:grpSpLocks/>
          </p:cNvGrpSpPr>
          <p:nvPr/>
        </p:nvGrpSpPr>
        <p:grpSpPr bwMode="auto">
          <a:xfrm>
            <a:off x="685800" y="5245100"/>
            <a:ext cx="7543800" cy="1371600"/>
            <a:chOff x="685800" y="5244544"/>
            <a:chExt cx="7543800" cy="1371600"/>
          </a:xfrm>
        </p:grpSpPr>
        <p:grpSp>
          <p:nvGrpSpPr>
            <p:cNvPr id="5" name="Group 144"/>
            <p:cNvGrpSpPr>
              <a:grpSpLocks/>
            </p:cNvGrpSpPr>
            <p:nvPr/>
          </p:nvGrpSpPr>
          <p:grpSpPr bwMode="auto">
            <a:xfrm>
              <a:off x="685800" y="5244544"/>
              <a:ext cx="2743200" cy="1371600"/>
              <a:chOff x="685800" y="5244544"/>
              <a:chExt cx="2743200" cy="1371600"/>
            </a:xfrm>
          </p:grpSpPr>
          <p:grpSp>
            <p:nvGrpSpPr>
              <p:cNvPr id="6" name="Group 80"/>
              <p:cNvGrpSpPr>
                <a:grpSpLocks/>
              </p:cNvGrpSpPr>
              <p:nvPr/>
            </p:nvGrpSpPr>
            <p:grpSpPr bwMode="auto">
              <a:xfrm>
                <a:off x="6858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7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8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78" name="Rectangle 7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</p:grpSp>
          <p:grpSp>
            <p:nvGrpSpPr>
              <p:cNvPr id="9" name="Group 81"/>
              <p:cNvGrpSpPr>
                <a:grpSpLocks/>
              </p:cNvGrpSpPr>
              <p:nvPr/>
            </p:nvGrpSpPr>
            <p:grpSpPr bwMode="auto">
              <a:xfrm>
                <a:off x="20574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11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12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</p:grpSp>
        </p:grpSp>
        <p:grpSp>
          <p:nvGrpSpPr>
            <p:cNvPr id="13" name="Group 145"/>
            <p:cNvGrpSpPr>
              <a:grpSpLocks/>
            </p:cNvGrpSpPr>
            <p:nvPr/>
          </p:nvGrpSpPr>
          <p:grpSpPr bwMode="auto">
            <a:xfrm>
              <a:off x="3429000" y="5244544"/>
              <a:ext cx="2743200" cy="1371600"/>
              <a:chOff x="3429000" y="5244544"/>
              <a:chExt cx="2743200" cy="1371600"/>
            </a:xfrm>
          </p:grpSpPr>
          <p:grpSp>
            <p:nvGrpSpPr>
              <p:cNvPr id="14" name="Group 80"/>
              <p:cNvGrpSpPr>
                <a:grpSpLocks/>
              </p:cNvGrpSpPr>
              <p:nvPr/>
            </p:nvGrpSpPr>
            <p:grpSpPr bwMode="auto">
              <a:xfrm>
                <a:off x="34290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15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16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48006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29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54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97" name="Rectangle 96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</p:grpSp>
          </p:grpSp>
        </p:grpSp>
        <p:grpSp>
          <p:nvGrpSpPr>
            <p:cNvPr id="55" name="Group 146"/>
            <p:cNvGrpSpPr>
              <a:grpSpLocks/>
            </p:cNvGrpSpPr>
            <p:nvPr/>
          </p:nvGrpSpPr>
          <p:grpSpPr bwMode="auto">
            <a:xfrm>
              <a:off x="6172200" y="5244544"/>
              <a:ext cx="1371600" cy="1371600"/>
              <a:chOff x="6172200" y="5244544"/>
              <a:chExt cx="1371600" cy="1371600"/>
            </a:xfrm>
          </p:grpSpPr>
          <p:grpSp>
            <p:nvGrpSpPr>
              <p:cNvPr id="56" name="Group 75"/>
              <p:cNvGrpSpPr>
                <a:grpSpLocks/>
              </p:cNvGrpSpPr>
              <p:nvPr/>
            </p:nvGrpSpPr>
            <p:grpSpPr bwMode="auto">
              <a:xfrm>
                <a:off x="6172200" y="5244544"/>
                <a:ext cx="685800" cy="1371600"/>
                <a:chOff x="685800" y="4953000"/>
                <a:chExt cx="685800" cy="1371600"/>
              </a:xfrm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685800" y="49530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685800" y="56388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685800" y="5284788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</p:grpSp>
          <p:grpSp>
            <p:nvGrpSpPr>
              <p:cNvPr id="59" name="Group 76"/>
              <p:cNvGrpSpPr>
                <a:grpSpLocks/>
              </p:cNvGrpSpPr>
              <p:nvPr/>
            </p:nvGrpSpPr>
            <p:grpSpPr bwMode="auto">
              <a:xfrm>
                <a:off x="6858000" y="5244544"/>
                <a:ext cx="685800" cy="1371600"/>
                <a:chOff x="685800" y="4953000"/>
                <a:chExt cx="685800" cy="1371600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685800" y="49530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85800" y="56388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85800" y="5284788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</p:grpSp>
        </p:grpSp>
        <p:grpSp>
          <p:nvGrpSpPr>
            <p:cNvPr id="60" name="Group 147"/>
            <p:cNvGrpSpPr>
              <a:grpSpLocks/>
            </p:cNvGrpSpPr>
            <p:nvPr/>
          </p:nvGrpSpPr>
          <p:grpSpPr bwMode="auto">
            <a:xfrm>
              <a:off x="7543800" y="5244544"/>
              <a:ext cx="685800" cy="1371600"/>
              <a:chOff x="7543800" y="5244544"/>
              <a:chExt cx="685800" cy="1371600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543800" y="5244544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543800" y="5930344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543800" y="5576332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</p:grpSp>
      <p:cxnSp>
        <p:nvCxnSpPr>
          <p:cNvPr id="131" name="Straight Arrow Connector 130"/>
          <p:cNvCxnSpPr/>
          <p:nvPr/>
        </p:nvCxnSpPr>
        <p:spPr>
          <a:xfrm rot="5400000">
            <a:off x="-76199" y="5853112"/>
            <a:ext cx="1524000" cy="3175"/>
          </a:xfrm>
          <a:prstGeom prst="straightConnector1">
            <a:avLst/>
          </a:prstGeom>
          <a:ln w="762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685800" y="6616700"/>
            <a:ext cx="78486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685800" y="6043613"/>
            <a:ext cx="466725" cy="54292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169988" y="5367338"/>
            <a:ext cx="195262" cy="122555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1362075" y="4770438"/>
            <a:ext cx="692150" cy="182880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2057400" y="5738813"/>
            <a:ext cx="685800" cy="85407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2752725" y="5830888"/>
            <a:ext cx="685800" cy="76835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449638" y="6188075"/>
            <a:ext cx="685800" cy="417513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4144963" y="6507163"/>
            <a:ext cx="685800" cy="106362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4813300" y="6500813"/>
            <a:ext cx="685800" cy="10477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5495925" y="6507163"/>
            <a:ext cx="685800" cy="106362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7556500" y="5922963"/>
            <a:ext cx="685800" cy="65722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225425" y="4703763"/>
            <a:ext cx="8547100" cy="215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673" name="Text Box 2"/>
          <p:cNvSpPr txBox="1">
            <a:spLocks noChangeArrowheads="1"/>
          </p:cNvSpPr>
          <p:nvPr/>
        </p:nvSpPr>
        <p:spPr bwMode="auto">
          <a:xfrm>
            <a:off x="457200" y="977900"/>
            <a:ext cx="8229600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Original goal: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Accelerate the field by lowering the bar to computer vision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Find compelling uses for the increasing MIPS out in the market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Timeline: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Staffing: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Climbed in 1999 to average 7 first couple of years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Starting 2003 support declined between zero and one with exception of transferring the machine learning from manufacturing work I led (equivalent of 3 people). 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Support  to zero the couple of years before Willow.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5 people over the last year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4" name="Slide Number Placeholder 1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9F6816-7CB4-4904-89CF-2419F339C9B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7675" name="Picture 114" descr="OpenCV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073150" y="-330200"/>
            <a:ext cx="8229600" cy="1143000"/>
          </a:xfrm>
        </p:spPr>
        <p:txBody>
          <a:bodyPr/>
          <a:lstStyle/>
          <a:p>
            <a:r>
              <a:rPr lang="en-US" sz="4000" smtClean="0"/>
              <a:t>Stereo … Depth from Triangulation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300163"/>
            <a:ext cx="8229600" cy="4525962"/>
          </a:xfrm>
        </p:spPr>
        <p:txBody>
          <a:bodyPr/>
          <a:lstStyle/>
          <a:p>
            <a:r>
              <a:rPr lang="en-US" sz="2800" smtClean="0"/>
              <a:t>Involved topic, here we will just skim the basic geometry.</a:t>
            </a:r>
          </a:p>
          <a:p>
            <a:r>
              <a:rPr lang="en-US" sz="2800" smtClean="0"/>
              <a:t>Imagine two perfectly aligned image planes: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DBFF4B3B-EE36-4054-9959-9784B31D7601}" type="slidenum">
              <a:rPr lang="en-US">
                <a:solidFill>
                  <a:schemeClr val="tx1"/>
                </a:solidFill>
              </a:rPr>
              <a:pPr>
                <a:defRPr/>
              </a:pPr>
              <a:t>60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7109" name="Picture 2" descr="C:\Users\Gary Bradski\Projects\opencvbook\figs\incoming\12-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3295650"/>
            <a:ext cx="3333750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3" descr="C:\Users\Gary Bradski\Projects\opencvbook\figs\incoming\12-5_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650" y="3905250"/>
            <a:ext cx="3560763" cy="248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7"/>
          <p:cNvSpPr txBox="1">
            <a:spLocks noChangeArrowheads="1"/>
          </p:cNvSpPr>
          <p:nvPr/>
        </p:nvSpPr>
        <p:spPr bwMode="auto">
          <a:xfrm>
            <a:off x="4271963" y="3432175"/>
            <a:ext cx="46497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Depth “Z” and disparity “d” are inversly related: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0050" y="1687513"/>
            <a:ext cx="3325813" cy="976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501650" y="-344488"/>
            <a:ext cx="8229600" cy="1143001"/>
          </a:xfrm>
        </p:spPr>
        <p:txBody>
          <a:bodyPr/>
          <a:lstStyle/>
          <a:p>
            <a:r>
              <a:rPr lang="en-US" sz="4000" smtClean="0"/>
              <a:t>Stereo</a:t>
            </a:r>
          </a:p>
        </p:txBody>
      </p:sp>
      <p:sp>
        <p:nvSpPr>
          <p:cNvPr id="3077" name="Content Placeholder 2"/>
          <p:cNvSpPr>
            <a:spLocks noGrp="1"/>
          </p:cNvSpPr>
          <p:nvPr>
            <p:ph idx="1"/>
          </p:nvPr>
        </p:nvSpPr>
        <p:spPr>
          <a:xfrm>
            <a:off x="269875" y="625475"/>
            <a:ext cx="8694738" cy="4525963"/>
          </a:xfrm>
        </p:spPr>
        <p:txBody>
          <a:bodyPr/>
          <a:lstStyle/>
          <a:p>
            <a:r>
              <a:rPr lang="en-US" sz="2800" smtClean="0"/>
              <a:t>In aligned stereo, depth is from similar triangles: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Problem: Cameras are almost impossible to align</a:t>
            </a:r>
          </a:p>
          <a:p>
            <a:r>
              <a:rPr lang="en-US" sz="2800" smtClean="0"/>
              <a:t>Solution: Mathematically align them: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F618B381-0763-4F51-B9B3-FA43624BE4AD}" type="slidenum">
              <a:rPr lang="en-US">
                <a:solidFill>
                  <a:schemeClr val="tx1"/>
                </a:solidFill>
              </a:rPr>
              <a:pPr>
                <a:defRPr/>
              </a:pPr>
              <a:t>61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9" name="Picture 2" descr="C:\Users\Gary Bradski\Projects\opencvbook\figs\incoming\12-6_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8163" y="4144963"/>
            <a:ext cx="2697162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2" descr="C:\Users\Gary Bradski\Projects\opencvbook\figs\incoming\12-4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0788" y="1220788"/>
            <a:ext cx="2154237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4340225" y="1831975"/>
          <a:ext cx="3078163" cy="685800"/>
        </p:xfrm>
        <a:graphic>
          <a:graphicData uri="http://schemas.openxmlformats.org/presentationml/2006/ole">
            <p:oleObj spid="_x0000_s16386" name="Equation" r:id="rId5" imgW="1993680" imgH="444240" progId="Equation.3">
              <p:embed/>
            </p:oleObj>
          </a:graphicData>
        </a:graphic>
      </p:graphicFrame>
      <p:pic>
        <p:nvPicPr>
          <p:cNvPr id="3081" name="Picture 4" descr="C:\Users\Gary Bradski\Projects\opencvbook\figs\incoming\12-7_moved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9488" y="4378325"/>
            <a:ext cx="1963737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3433763" y="5383213"/>
            <a:ext cx="1776412" cy="15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TextBox 11"/>
          <p:cNvSpPr txBox="1">
            <a:spLocks noChangeArrowheads="1"/>
          </p:cNvSpPr>
          <p:nvPr/>
        </p:nvSpPr>
        <p:spPr bwMode="auto">
          <a:xfrm>
            <a:off x="5613400" y="6581775"/>
            <a:ext cx="35861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alibri" pitchFamily="34" charset="0"/>
              </a:rPr>
              <a:t>All: Gary Bradski and Adrian Kaehler: Learning OpenCV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Gary Bradski\Projects\opencvbook\figs\incoming\12-11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813" y="2203450"/>
            <a:ext cx="4675187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itle 1"/>
          <p:cNvSpPr>
            <a:spLocks noGrp="1"/>
          </p:cNvSpPr>
          <p:nvPr>
            <p:ph type="title"/>
          </p:nvPr>
        </p:nvSpPr>
        <p:spPr>
          <a:xfrm>
            <a:off x="457200" y="-347663"/>
            <a:ext cx="8229600" cy="1143001"/>
          </a:xfrm>
        </p:spPr>
        <p:txBody>
          <a:bodyPr/>
          <a:lstStyle/>
          <a:p>
            <a:r>
              <a:rPr lang="en-US" sz="4000" smtClean="0"/>
              <a:t>Stereo Rectification</a:t>
            </a:r>
          </a:p>
        </p:txBody>
      </p:sp>
      <p:sp>
        <p:nvSpPr>
          <p:cNvPr id="48132" name="Content Placeholder 2"/>
          <p:cNvSpPr>
            <a:spLocks noGrp="1"/>
          </p:cNvSpPr>
          <p:nvPr>
            <p:ph idx="1"/>
          </p:nvPr>
        </p:nvSpPr>
        <p:spPr>
          <a:xfrm>
            <a:off x="333375" y="647700"/>
            <a:ext cx="8229600" cy="4525963"/>
          </a:xfrm>
        </p:spPr>
        <p:txBody>
          <a:bodyPr/>
          <a:lstStyle/>
          <a:p>
            <a:r>
              <a:rPr lang="en-US" sz="2800" dirty="0" smtClean="0"/>
              <a:t>Algorithm steps are shown at right:</a:t>
            </a:r>
          </a:p>
          <a:p>
            <a:r>
              <a:rPr lang="en-US" sz="2800" dirty="0" smtClean="0"/>
              <a:t>Goal:</a:t>
            </a:r>
          </a:p>
          <a:p>
            <a:pPr lvl="1"/>
            <a:r>
              <a:rPr lang="en-US" sz="2400" smtClean="0"/>
              <a:t>Each row of the image contains the same world points</a:t>
            </a:r>
          </a:p>
          <a:p>
            <a:pPr lvl="1"/>
            <a:r>
              <a:rPr lang="en-US" sz="2400" dirty="0" smtClean="0"/>
              <a:t>“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constraint”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2979298-F7C3-4A97-8C7E-2F83D4B79262}" type="slidenum">
              <a:rPr lang="en-US"/>
              <a:pPr>
                <a:defRPr/>
              </a:pPr>
              <a:t>62</a:t>
            </a:fld>
            <a:endParaRPr lang="en-US"/>
          </a:p>
        </p:txBody>
      </p:sp>
      <p:pic>
        <p:nvPicPr>
          <p:cNvPr id="48134" name="Picture 3" descr="C:\Users\Gary Bradski\Projects\opencvbook\figs\incoming\12-12_mov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3321050"/>
            <a:ext cx="4090988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8"/>
          <p:cNvSpPr txBox="1">
            <a:spLocks noChangeArrowheads="1"/>
          </p:cNvSpPr>
          <p:nvPr/>
        </p:nvSpPr>
        <p:spPr bwMode="auto">
          <a:xfrm>
            <a:off x="219075" y="2914650"/>
            <a:ext cx="3779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Calibri" pitchFamily="34" charset="0"/>
              </a:rPr>
              <a:t>Result</a:t>
            </a:r>
            <a:r>
              <a:rPr lang="en-US">
                <a:solidFill>
                  <a:schemeClr val="bg1"/>
                </a:solidFill>
                <a:latin typeface="Calibri" pitchFamily="34" charset="0"/>
              </a:rPr>
              <a:t>: Epipolar alignment of features:</a:t>
            </a:r>
          </a:p>
        </p:txBody>
      </p:sp>
      <p:sp>
        <p:nvSpPr>
          <p:cNvPr id="48136" name="TextBox 9"/>
          <p:cNvSpPr txBox="1">
            <a:spLocks noChangeArrowheads="1"/>
          </p:cNvSpPr>
          <p:nvPr/>
        </p:nvSpPr>
        <p:spPr bwMode="auto">
          <a:xfrm>
            <a:off x="0" y="6581775"/>
            <a:ext cx="35861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Calibri" pitchFamily="34" charset="0"/>
              </a:rPr>
              <a:t>All: Gary Bradski and Adrian Kaehler: Learning OpenCV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Simple Programs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Tour</a:t>
            </a:r>
          </a:p>
          <a:p>
            <a:pPr>
              <a:defRPr/>
            </a:pPr>
            <a:r>
              <a:rPr lang="en-US" dirty="0" smtClean="0"/>
              <a:t>Features2D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8D199-E5FA-4F39-86D6-0347866FEA32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2996444"/>
            <a:ext cx="5659437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Features2d contents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0034" y="1171572"/>
            <a:ext cx="1900222" cy="68579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Detection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857364"/>
            <a:ext cx="1609722" cy="1617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00034" y="3571876"/>
            <a:ext cx="2571768" cy="285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Detectors available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SIFT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FAST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MSER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HARRIS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GFTT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(Good Features To Track)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3286116" y="1214422"/>
            <a:ext cx="2185974" cy="68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8" y="1857364"/>
            <a:ext cx="1571634" cy="154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3286116" y="3581020"/>
            <a:ext cx="2786082" cy="285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Descriptors available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SIFT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Calonder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Ferns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One way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286512" y="1214422"/>
            <a:ext cx="2185974" cy="68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Matching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6357950" y="2168834"/>
            <a:ext cx="2571768" cy="3742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Matchers available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BruteForce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Flann</a:t>
            </a:r>
            <a:r>
              <a:rPr lang="en-US" dirty="0" smtClean="0"/>
              <a:t>Based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BOW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Matches filters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>
                <a:solidFill>
                  <a:prstClr val="black"/>
                </a:solidFill>
              </a:rPr>
              <a:t>under </a:t>
            </a:r>
            <a:r>
              <a:rPr lang="en-US" dirty="0" smtClean="0">
                <a:solidFill>
                  <a:prstClr val="black"/>
                </a:solidFill>
              </a:rPr>
              <a:t>construction)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</a:rPr>
              <a:t>Cross check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Ratio check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interfaces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57216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 smtClean="0"/>
              <a:t>class </a:t>
            </a:r>
            <a:r>
              <a:rPr lang="en-US" sz="1800" dirty="0" err="1" smtClean="0"/>
              <a:t>FeatureDetector</a:t>
            </a:r>
            <a:endParaRPr lang="en-US" sz="1800" dirty="0" smtClean="0"/>
          </a:p>
          <a:p>
            <a:pPr>
              <a:spcBef>
                <a:spcPts val="0"/>
              </a:spcBef>
              <a:buNone/>
            </a:pPr>
            <a:r>
              <a:rPr lang="ru-RU" sz="1800" dirty="0" smtClean="0"/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public: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virtual ~</a:t>
            </a:r>
            <a:r>
              <a:rPr lang="en-US" sz="1800" dirty="0" err="1" smtClean="0"/>
              <a:t>FeatureDetector</a:t>
            </a:r>
            <a:r>
              <a:rPr lang="en-US" sz="1800" dirty="0" smtClean="0"/>
              <a:t>() {}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/>
              <a:t>   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/>
              <a:t>    /</a:t>
            </a:r>
            <a:r>
              <a:rPr lang="en-US" sz="1800" dirty="0" smtClean="0"/>
              <a:t>/ Detect </a:t>
            </a:r>
            <a:r>
              <a:rPr lang="en-US" sz="1800" dirty="0" err="1" smtClean="0"/>
              <a:t>keypoints</a:t>
            </a:r>
            <a:r>
              <a:rPr lang="en-US" sz="1800" dirty="0" smtClean="0"/>
              <a:t> in an image.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virtual void detect( const Mat&amp; image, vector&lt;</a:t>
            </a:r>
            <a:r>
              <a:rPr lang="en-US" sz="1800" dirty="0" err="1" smtClean="0"/>
              <a:t>KeyPoint</a:t>
            </a:r>
            <a:r>
              <a:rPr lang="en-US" sz="1800" dirty="0" smtClean="0"/>
              <a:t>&gt;&amp; </a:t>
            </a:r>
            <a:r>
              <a:rPr lang="en-US" sz="1800" dirty="0" err="1" smtClean="0"/>
              <a:t>keypoints</a:t>
            </a:r>
            <a:r>
              <a:rPr lang="en-US" sz="1800" dirty="0" smtClean="0"/>
              <a:t>,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                                   const Mat&amp; mask=Mat() ) const = 0;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/>
              <a:t>    /</a:t>
            </a:r>
            <a:r>
              <a:rPr lang="en-US" sz="1800" dirty="0" smtClean="0"/>
              <a:t>/ Detect </a:t>
            </a:r>
            <a:r>
              <a:rPr lang="en-US" sz="1800" dirty="0" err="1" smtClean="0"/>
              <a:t>keypoints</a:t>
            </a:r>
            <a:r>
              <a:rPr lang="en-US" sz="1800" dirty="0" smtClean="0"/>
              <a:t> in an image set.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void detect( const vector&lt;Mat&gt;&amp; </a:t>
            </a:r>
            <a:r>
              <a:rPr lang="en-US" sz="1800" dirty="0" err="1" smtClean="0"/>
              <a:t>imageCollection</a:t>
            </a:r>
            <a:r>
              <a:rPr lang="en-US" sz="1800" dirty="0" smtClean="0"/>
              <a:t>,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                      vector&lt;vector&lt;</a:t>
            </a:r>
            <a:r>
              <a:rPr lang="en-US" sz="1800" dirty="0" err="1" smtClean="0"/>
              <a:t>KeyPoint</a:t>
            </a:r>
            <a:r>
              <a:rPr lang="en-US" sz="1800" dirty="0" smtClean="0"/>
              <a:t>&gt; &gt;&amp; </a:t>
            </a:r>
            <a:r>
              <a:rPr lang="en-US" sz="1800" dirty="0" err="1" smtClean="0"/>
              <a:t>pointCollection</a:t>
            </a:r>
            <a:r>
              <a:rPr lang="en-US" sz="1800" dirty="0" smtClean="0"/>
              <a:t>,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                      const vector&lt;Mat&gt;&amp; masks=vector&lt;Mat&gt;() ) const;</a:t>
            </a:r>
          </a:p>
          <a:p>
            <a:pPr>
              <a:spcBef>
                <a:spcPts val="0"/>
              </a:spcBef>
            </a:pPr>
            <a:endParaRPr lang="ru-RU" sz="1800" dirty="0" smtClean="0"/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virtual void read( const </a:t>
            </a:r>
            <a:r>
              <a:rPr lang="en-US" sz="1800" dirty="0" err="1" smtClean="0"/>
              <a:t>FileNode</a:t>
            </a:r>
            <a:r>
              <a:rPr lang="en-US" sz="1800" dirty="0" smtClean="0"/>
              <a:t>&amp; fn ) {}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    virtual void write( </a:t>
            </a:r>
            <a:r>
              <a:rPr lang="en-US" sz="1800" dirty="0" err="1" smtClean="0"/>
              <a:t>FileStorage</a:t>
            </a:r>
            <a:r>
              <a:rPr lang="en-US" sz="1800" dirty="0" smtClean="0"/>
              <a:t>&amp; </a:t>
            </a:r>
            <a:r>
              <a:rPr lang="en-US" sz="1800" dirty="0" err="1" smtClean="0"/>
              <a:t>fs</a:t>
            </a:r>
            <a:r>
              <a:rPr lang="en-US" sz="1800" dirty="0" smtClean="0"/>
              <a:t> ) const {}</a:t>
            </a:r>
          </a:p>
          <a:p>
            <a:pPr>
              <a:spcBef>
                <a:spcPts val="0"/>
              </a:spcBef>
            </a:pPr>
            <a:endParaRPr lang="ru-RU" sz="1800" dirty="0" smtClean="0"/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protected: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…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};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detector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Statically</a:t>
            </a:r>
          </a:p>
          <a:p>
            <a:pPr lvl="1">
              <a:buNone/>
            </a:pPr>
            <a:r>
              <a:rPr lang="en-US" dirty="0" err="1" smtClean="0"/>
              <a:t>SurfFeatureDetector</a:t>
            </a:r>
            <a:r>
              <a:rPr lang="en-US" dirty="0" smtClean="0"/>
              <a:t> detector;</a:t>
            </a:r>
          </a:p>
          <a:p>
            <a:r>
              <a:rPr lang="en-US" dirty="0" smtClean="0"/>
              <a:t>Using class factory</a:t>
            </a:r>
          </a:p>
          <a:p>
            <a:pPr lvl="1">
              <a:buNone/>
            </a:pPr>
            <a:r>
              <a:rPr lang="en-US" dirty="0" err="1" smtClean="0"/>
              <a:t>cv</a:t>
            </a:r>
            <a:r>
              <a:rPr lang="en-US" dirty="0" smtClean="0"/>
              <a:t>::</a:t>
            </a: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FeatureDetector</a:t>
            </a:r>
            <a:r>
              <a:rPr lang="en-US" dirty="0" smtClean="0"/>
              <a:t>&gt; detector = </a:t>
            </a:r>
            <a:r>
              <a:rPr lang="en-US" dirty="0" err="1" smtClean="0"/>
              <a:t>createFeatureDetector</a:t>
            </a:r>
            <a:r>
              <a:rPr lang="en-US" dirty="0" smtClean="0"/>
              <a:t>(“SURF”);</a:t>
            </a:r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detector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Mat </a:t>
            </a:r>
            <a:r>
              <a:rPr lang="en-US" dirty="0" err="1" smtClean="0"/>
              <a:t>img</a:t>
            </a:r>
            <a:r>
              <a:rPr lang="en-US" dirty="0" smtClean="0"/>
              <a:t> = </a:t>
            </a:r>
            <a:r>
              <a:rPr lang="en-US" dirty="0" err="1" smtClean="0"/>
              <a:t>imread</a:t>
            </a:r>
            <a:r>
              <a:rPr lang="en-US" dirty="0" smtClean="0"/>
              <a:t>( "test.png" );</a:t>
            </a:r>
          </a:p>
          <a:p>
            <a:pPr>
              <a:buNone/>
            </a:pPr>
            <a:r>
              <a:rPr lang="en-US" dirty="0" smtClean="0"/>
              <a:t>vector&lt;</a:t>
            </a:r>
            <a:r>
              <a:rPr lang="en-US" dirty="0" err="1" smtClean="0"/>
              <a:t>KeyPoint</a:t>
            </a:r>
            <a:r>
              <a:rPr lang="en-US" dirty="0" smtClean="0"/>
              <a:t>&gt; </a:t>
            </a:r>
            <a:r>
              <a:rPr lang="en-US" dirty="0" err="1" smtClean="0"/>
              <a:t>keypoints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dirty="0" err="1" smtClean="0"/>
              <a:t>SurfFeatureDetector</a:t>
            </a:r>
            <a:r>
              <a:rPr lang="en-US" dirty="0" smtClean="0"/>
              <a:t> detector;</a:t>
            </a:r>
          </a:p>
          <a:p>
            <a:pPr>
              <a:buNone/>
            </a:pPr>
            <a:r>
              <a:rPr lang="en-US" dirty="0" err="1" smtClean="0"/>
              <a:t>detector.detect</a:t>
            </a:r>
            <a:r>
              <a:rPr lang="en-US" dirty="0" smtClean="0"/>
              <a:t>( </a:t>
            </a:r>
            <a:r>
              <a:rPr lang="en-US" dirty="0" err="1" smtClean="0"/>
              <a:t>img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interfaces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descriptors that can be represented as vectors in multidimensional space: 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DescriptorExtractor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</a:rPr>
              <a:t>DescriptorMatcher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More general interface (one way, decision-tree-based descriptors): 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GenericDescriptorMatcher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DescriptorExtractor</a:t>
            </a:r>
            <a:r>
              <a:rPr lang="en-US" dirty="0" smtClean="0"/>
              <a:t> interfaces</a:t>
            </a:r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class CV_EXPORTS </a:t>
            </a:r>
            <a:r>
              <a:rPr lang="en-US" sz="1600" dirty="0" err="1" smtClean="0"/>
              <a:t>DescriptorExtractor</a:t>
            </a:r>
            <a:endParaRPr lang="en-US" sz="1600" dirty="0" smtClean="0"/>
          </a:p>
          <a:p>
            <a:pPr>
              <a:buNone/>
            </a:pPr>
            <a:r>
              <a:rPr lang="ru-RU" sz="1600" dirty="0" smtClean="0"/>
              <a:t>{</a:t>
            </a:r>
          </a:p>
          <a:p>
            <a:pPr>
              <a:buNone/>
            </a:pPr>
            <a:r>
              <a:rPr lang="en-US" sz="1600" dirty="0" smtClean="0"/>
              <a:t>public:</a:t>
            </a:r>
          </a:p>
          <a:p>
            <a:pPr>
              <a:buNone/>
            </a:pPr>
            <a:r>
              <a:rPr lang="en-US" sz="1600" dirty="0" smtClean="0"/>
              <a:t>    virtual ~</a:t>
            </a:r>
            <a:r>
              <a:rPr lang="en-US" sz="1600" dirty="0" err="1" smtClean="0"/>
              <a:t>DescriptorExtractor</a:t>
            </a:r>
            <a:r>
              <a:rPr lang="en-US" sz="1600" dirty="0" smtClean="0"/>
              <a:t>() {}</a:t>
            </a:r>
          </a:p>
          <a:p>
            <a:pPr>
              <a:buNone/>
            </a:pPr>
            <a:r>
              <a:rPr lang="ru-RU" sz="1600" dirty="0" smtClean="0"/>
              <a:t>    /</a:t>
            </a:r>
            <a:r>
              <a:rPr lang="en-US" sz="1600" dirty="0" smtClean="0"/>
              <a:t>/ Compute the descriptors for a set of </a:t>
            </a:r>
            <a:r>
              <a:rPr lang="en-US" sz="1600" dirty="0" err="1" smtClean="0"/>
              <a:t>keypoints</a:t>
            </a:r>
            <a:r>
              <a:rPr lang="en-US" sz="1600" dirty="0" smtClean="0"/>
              <a:t> in an image.</a:t>
            </a:r>
          </a:p>
          <a:p>
            <a:pPr>
              <a:buNone/>
            </a:pPr>
            <a:r>
              <a:rPr lang="en-US" sz="1600" dirty="0" smtClean="0"/>
              <a:t>    virtual void compute( const Mat&amp; image, vector&lt;</a:t>
            </a:r>
            <a:r>
              <a:rPr lang="en-US" sz="1600" dirty="0" err="1" smtClean="0"/>
              <a:t>KeyPoint</a:t>
            </a:r>
            <a:r>
              <a:rPr lang="en-US" sz="1600" dirty="0" smtClean="0"/>
              <a:t>&gt;&amp; </a:t>
            </a:r>
            <a:r>
              <a:rPr lang="en-US" sz="1600" dirty="0" err="1" smtClean="0"/>
              <a:t>keypoints</a:t>
            </a:r>
            <a:r>
              <a:rPr lang="en-US" sz="1600" dirty="0" smtClean="0"/>
              <a:t>, </a:t>
            </a:r>
          </a:p>
          <a:p>
            <a:pPr>
              <a:buNone/>
            </a:pPr>
            <a:r>
              <a:rPr lang="en-US" sz="1600" dirty="0" smtClean="0"/>
              <a:t>                                           Mat&amp; descriptors ) const = 0;</a:t>
            </a:r>
          </a:p>
          <a:p>
            <a:pPr>
              <a:buNone/>
            </a:pPr>
            <a:r>
              <a:rPr lang="ru-RU" sz="1600" dirty="0" smtClean="0"/>
              <a:t>    /</a:t>
            </a:r>
            <a:r>
              <a:rPr lang="en-US" sz="1600" dirty="0" smtClean="0"/>
              <a:t>/ Compute the descriptors for a </a:t>
            </a:r>
            <a:r>
              <a:rPr lang="en-US" sz="1600" dirty="0" err="1" smtClean="0"/>
              <a:t>keypoints</a:t>
            </a:r>
            <a:r>
              <a:rPr lang="en-US" sz="1600" dirty="0" smtClean="0"/>
              <a:t> collection detected in image collection.</a:t>
            </a:r>
          </a:p>
          <a:p>
            <a:pPr>
              <a:buNone/>
            </a:pPr>
            <a:r>
              <a:rPr lang="en-US" sz="1600" dirty="0" smtClean="0"/>
              <a:t>    void compute( const vector&lt;Mat&gt;&amp; </a:t>
            </a:r>
            <a:r>
              <a:rPr lang="en-US" sz="1600" dirty="0" err="1" smtClean="0"/>
              <a:t>imageCollection</a:t>
            </a:r>
            <a:r>
              <a:rPr lang="en-US" sz="1600" dirty="0" smtClean="0"/>
              <a:t>, </a:t>
            </a:r>
          </a:p>
          <a:p>
            <a:pPr>
              <a:buNone/>
            </a:pPr>
            <a:r>
              <a:rPr lang="en-US" sz="1600" dirty="0" smtClean="0"/>
              <a:t>                               vector&lt;vector&lt;</a:t>
            </a:r>
            <a:r>
              <a:rPr lang="en-US" sz="1600" dirty="0" err="1" smtClean="0"/>
              <a:t>KeyPoint</a:t>
            </a:r>
            <a:r>
              <a:rPr lang="en-US" sz="1600" dirty="0" smtClean="0"/>
              <a:t>&gt; &gt;&amp; </a:t>
            </a:r>
            <a:r>
              <a:rPr lang="en-US" sz="1600" dirty="0" err="1" smtClean="0"/>
              <a:t>pointCollection</a:t>
            </a:r>
            <a:r>
              <a:rPr lang="en-US" sz="1600" dirty="0" smtClean="0"/>
              <a:t>, </a:t>
            </a:r>
          </a:p>
          <a:p>
            <a:pPr>
              <a:buNone/>
            </a:pPr>
            <a:r>
              <a:rPr lang="en-US" sz="1600" dirty="0" smtClean="0"/>
              <a:t>                               vector&lt;Mat&gt;&amp; </a:t>
            </a:r>
            <a:r>
              <a:rPr lang="en-US" sz="1600" dirty="0" err="1" smtClean="0"/>
              <a:t>descCollection</a:t>
            </a:r>
            <a:r>
              <a:rPr lang="en-US" sz="1600" dirty="0" smtClean="0"/>
              <a:t> ) const;</a:t>
            </a:r>
          </a:p>
          <a:p>
            <a:pPr>
              <a:buNone/>
            </a:pPr>
            <a:endParaRPr lang="ru-RU" sz="1600" dirty="0" smtClean="0"/>
          </a:p>
          <a:p>
            <a:pPr>
              <a:buNone/>
            </a:pPr>
            <a:r>
              <a:rPr lang="en-US" sz="1600" dirty="0" smtClean="0"/>
              <a:t>    virtual void read( const </a:t>
            </a:r>
            <a:r>
              <a:rPr lang="en-US" sz="1600" dirty="0" err="1" smtClean="0"/>
              <a:t>FileNode</a:t>
            </a:r>
            <a:r>
              <a:rPr lang="en-US" sz="1600" dirty="0" smtClean="0"/>
              <a:t>&amp; ) {}</a:t>
            </a:r>
          </a:p>
          <a:p>
            <a:pPr>
              <a:buNone/>
            </a:pPr>
            <a:r>
              <a:rPr lang="en-US" sz="1600" dirty="0" smtClean="0"/>
              <a:t>    virtual void write( </a:t>
            </a:r>
            <a:r>
              <a:rPr lang="en-US" sz="1600" dirty="0" err="1" smtClean="0"/>
              <a:t>FileStorage</a:t>
            </a:r>
            <a:r>
              <a:rPr lang="en-US" sz="1600" dirty="0" smtClean="0"/>
              <a:t>&amp; ) const {}</a:t>
            </a:r>
          </a:p>
          <a:p>
            <a:pPr>
              <a:buNone/>
            </a:pPr>
            <a:r>
              <a:rPr lang="en-US" sz="1600" dirty="0" smtClean="0"/>
              <a:t>    virtual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descriptorSize</a:t>
            </a:r>
            <a:r>
              <a:rPr lang="en-US" sz="1600" dirty="0" smtClean="0"/>
              <a:t>() const = 0;</a:t>
            </a:r>
          </a:p>
          <a:p>
            <a:pPr>
              <a:buNone/>
            </a:pPr>
            <a:r>
              <a:rPr lang="en-US" sz="1600" dirty="0" smtClean="0"/>
              <a:t>    virtual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descriptorType</a:t>
            </a:r>
            <a:r>
              <a:rPr lang="en-US" sz="1600" dirty="0" smtClean="0"/>
              <a:t>() const = 0;</a:t>
            </a:r>
            <a:endParaRPr lang="ru-RU" sz="1600" dirty="0" smtClean="0"/>
          </a:p>
          <a:p>
            <a:pPr>
              <a:buNone/>
            </a:pPr>
            <a:r>
              <a:rPr lang="en-US" sz="1600" dirty="0" smtClean="0"/>
              <a:t>protected:</a:t>
            </a:r>
          </a:p>
          <a:p>
            <a:pPr>
              <a:buNone/>
            </a:pPr>
            <a:r>
              <a:rPr lang="en-US" sz="1600" dirty="0" smtClean="0"/>
              <a:t>…  </a:t>
            </a:r>
          </a:p>
          <a:p>
            <a:pPr>
              <a:buNone/>
            </a:pPr>
            <a:r>
              <a:rPr lang="en-US" sz="1600" dirty="0" smtClean="0"/>
              <a:t>};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2"/>
            <a:ext cx="8229600" cy="1143000"/>
          </a:xfrm>
        </p:spPr>
        <p:txBody>
          <a:bodyPr/>
          <a:lstStyle/>
          <a:p>
            <a:r>
              <a:rPr lang="en-US" dirty="0" smtClean="0"/>
              <a:t>New Directory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455" y="1192236"/>
            <a:ext cx="8229600" cy="4525963"/>
          </a:xfrm>
        </p:spPr>
        <p:txBody>
          <a:bodyPr/>
          <a:lstStyle/>
          <a:p>
            <a:r>
              <a:rPr lang="en-US" dirty="0" smtClean="0"/>
              <a:t>Re-Organized in terms of processing pipelines</a:t>
            </a:r>
          </a:p>
          <a:p>
            <a:r>
              <a:rPr lang="en-US" dirty="0" smtClean="0"/>
              <a:t>Code site: </a:t>
            </a:r>
            <a:r>
              <a:rPr lang="en-US" dirty="0" smtClean="0">
                <a:hlinkClick r:id="rId2"/>
              </a:rPr>
              <a:t>https://code.ros.org/gf/project/opencv/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Core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Calibration, features, I/O, img processing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Machine Learning, Obj. Rec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Python</a:t>
            </a:r>
          </a:p>
          <a:p>
            <a:r>
              <a:rPr lang="en-US" dirty="0" smtClean="0"/>
              <a:t>~2.5M downloads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7933" y="2236350"/>
            <a:ext cx="1646067" cy="462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DescriptorExtractor</a:t>
            </a:r>
            <a:r>
              <a:rPr lang="en-US" dirty="0" smtClean="0"/>
              <a:t> creating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25989"/>
          </a:xfrm>
        </p:spPr>
        <p:txBody>
          <a:bodyPr/>
          <a:lstStyle/>
          <a:p>
            <a:r>
              <a:rPr lang="en-US" dirty="0" smtClean="0"/>
              <a:t>Statically</a:t>
            </a:r>
          </a:p>
          <a:p>
            <a:pPr lvl="1">
              <a:buNone/>
            </a:pPr>
            <a:r>
              <a:rPr lang="en-US" dirty="0" err="1" smtClean="0"/>
              <a:t>SurfDescriptorExtractor</a:t>
            </a:r>
            <a:r>
              <a:rPr lang="en-US" dirty="0" smtClean="0"/>
              <a:t> </a:t>
            </a:r>
            <a:r>
              <a:rPr lang="en-US" dirty="0" err="1" smtClean="0"/>
              <a:t>descriptorExtractor</a:t>
            </a:r>
            <a:r>
              <a:rPr lang="en-US" dirty="0" smtClean="0"/>
              <a:t>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Using class factory</a:t>
            </a:r>
          </a:p>
          <a:p>
            <a:pPr marL="742950" lvl="2" indent="-342900">
              <a:buNone/>
            </a:pPr>
            <a:r>
              <a:rPr lang="en-US" dirty="0" smtClean="0"/>
              <a:t> </a:t>
            </a:r>
            <a:r>
              <a:rPr lang="en-US" dirty="0" err="1" smtClean="0"/>
              <a:t>cv</a:t>
            </a:r>
            <a:r>
              <a:rPr lang="en-US" dirty="0" smtClean="0"/>
              <a:t>::</a:t>
            </a: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DescriptorExtractor</a:t>
            </a:r>
            <a:r>
              <a:rPr lang="en-US" dirty="0" smtClean="0"/>
              <a:t>&gt; </a:t>
            </a:r>
            <a:r>
              <a:rPr lang="en-US" dirty="0" err="1" smtClean="0"/>
              <a:t>descriptorExtractor</a:t>
            </a:r>
            <a:r>
              <a:rPr lang="en-US" dirty="0" smtClean="0"/>
              <a:t> = </a:t>
            </a:r>
            <a:r>
              <a:rPr lang="en-US" dirty="0" err="1" smtClean="0"/>
              <a:t>createDescriptorExtractor</a:t>
            </a:r>
            <a:r>
              <a:rPr lang="en-US" dirty="0" smtClean="0"/>
              <a:t>("SURF");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DescriptorExtractor</a:t>
            </a:r>
            <a:r>
              <a:rPr lang="en-US" dirty="0" smtClean="0"/>
              <a:t> running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FeatureDetector</a:t>
            </a:r>
            <a:r>
              <a:rPr lang="en-US" dirty="0" smtClean="0"/>
              <a:t>&gt; detector = </a:t>
            </a:r>
            <a:r>
              <a:rPr lang="en-US" dirty="0" err="1" smtClean="0"/>
              <a:t>createFeatureDetector</a:t>
            </a:r>
            <a:r>
              <a:rPr lang="en-US" dirty="0" smtClean="0"/>
              <a:t>("FAST");</a:t>
            </a:r>
          </a:p>
          <a:p>
            <a:pPr>
              <a:buNone/>
            </a:pP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DescriptorExtractor</a:t>
            </a:r>
            <a:r>
              <a:rPr lang="en-US" dirty="0" smtClean="0"/>
              <a:t>&gt; </a:t>
            </a:r>
            <a:r>
              <a:rPr lang="en-US" dirty="0" err="1" smtClean="0"/>
              <a:t>descriptorExtractor</a:t>
            </a:r>
            <a:r>
              <a:rPr lang="en-US" dirty="0" smtClean="0"/>
              <a:t> = </a:t>
            </a:r>
            <a:r>
              <a:rPr lang="en-US" dirty="0" err="1" smtClean="0"/>
              <a:t>createDescriptorExtractor</a:t>
            </a:r>
            <a:r>
              <a:rPr lang="en-US" dirty="0" smtClean="0"/>
              <a:t>("SURF");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vector&lt;</a:t>
            </a:r>
            <a:r>
              <a:rPr lang="en-US" dirty="0" err="1" smtClean="0"/>
              <a:t>KeyPoint</a:t>
            </a:r>
            <a:r>
              <a:rPr lang="en-US" dirty="0" smtClean="0"/>
              <a:t>&gt; </a:t>
            </a:r>
            <a:r>
              <a:rPr lang="en-US" dirty="0" err="1" smtClean="0"/>
              <a:t>keypoints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detector-&gt;detect( </a:t>
            </a:r>
            <a:r>
              <a:rPr lang="en-US" dirty="0" err="1" smtClean="0"/>
              <a:t>img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 );</a:t>
            </a:r>
          </a:p>
          <a:p>
            <a:pPr>
              <a:buNone/>
            </a:pPr>
            <a:r>
              <a:rPr lang="en-US" dirty="0" smtClean="0"/>
              <a:t>Mat descriptors;</a:t>
            </a:r>
          </a:p>
          <a:p>
            <a:pPr>
              <a:buNone/>
            </a:pPr>
            <a:r>
              <a:rPr lang="en-US" dirty="0" err="1" smtClean="0"/>
              <a:t>descriptorExtractor</a:t>
            </a:r>
            <a:r>
              <a:rPr lang="en-US" dirty="0" smtClean="0"/>
              <a:t>-&gt;compute( </a:t>
            </a:r>
            <a:r>
              <a:rPr lang="en-US" dirty="0" err="1" smtClean="0"/>
              <a:t>img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, descriptors );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DescriptorMatcher</a:t>
            </a:r>
            <a:r>
              <a:rPr lang="en-US" dirty="0" smtClean="0"/>
              <a:t> interfaces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groups of match methods</a:t>
            </a:r>
          </a:p>
          <a:p>
            <a:pPr marL="971550" lvl="1" indent="-514350"/>
            <a:r>
              <a:rPr lang="en-US" dirty="0" smtClean="0"/>
              <a:t>to match descriptors of image pair</a:t>
            </a:r>
          </a:p>
          <a:p>
            <a:pPr marL="971550" lvl="1" indent="-514350"/>
            <a:r>
              <a:rPr lang="en-US" dirty="0" smtClean="0"/>
              <a:t>to match descriptors of one image to image set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71500" indent="-514350"/>
            <a:r>
              <a:rPr lang="en-US" dirty="0" smtClean="0"/>
              <a:t>Each group consists from tree type methods</a:t>
            </a:r>
          </a:p>
          <a:p>
            <a:pPr marL="971550" lvl="1" indent="-514350"/>
            <a:r>
              <a:rPr lang="en-US" dirty="0" smtClean="0"/>
              <a:t>match()</a:t>
            </a:r>
          </a:p>
          <a:p>
            <a:pPr marL="971550" lvl="1" indent="-514350"/>
            <a:r>
              <a:rPr lang="en-US" dirty="0" err="1" smtClean="0"/>
              <a:t>knnMatch</a:t>
            </a:r>
            <a:r>
              <a:rPr lang="en-US" dirty="0" smtClean="0"/>
              <a:t>()</a:t>
            </a:r>
          </a:p>
          <a:p>
            <a:pPr marL="971550" lvl="1" indent="-514350"/>
            <a:r>
              <a:rPr lang="en-US" dirty="0" err="1" smtClean="0"/>
              <a:t>radiusMatch</a:t>
            </a:r>
            <a:r>
              <a:rPr lang="en-US" dirty="0" smtClean="0"/>
              <a:t>()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of image pair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detecting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SurfFeatureDetector</a:t>
            </a:r>
            <a:r>
              <a:rPr lang="en-US" dirty="0" smtClean="0"/>
              <a:t> detector;</a:t>
            </a:r>
          </a:p>
          <a:p>
            <a:pPr>
              <a:buNone/>
            </a:pPr>
            <a:r>
              <a:rPr lang="en-US" dirty="0" smtClean="0"/>
              <a:t>vector&lt;</a:t>
            </a:r>
            <a:r>
              <a:rPr lang="en-US" dirty="0" err="1" smtClean="0"/>
              <a:t>KeyPoint</a:t>
            </a:r>
            <a:r>
              <a:rPr lang="en-US" dirty="0" smtClean="0"/>
              <a:t>&gt; keypoints1, keypoints2;</a:t>
            </a:r>
          </a:p>
          <a:p>
            <a:pPr>
              <a:buNone/>
            </a:pPr>
            <a:r>
              <a:rPr lang="en-US" dirty="0" err="1" smtClean="0"/>
              <a:t>detector.detect</a:t>
            </a:r>
            <a:r>
              <a:rPr lang="en-US" dirty="0" smtClean="0"/>
              <a:t>( img1, keypoints1 );</a:t>
            </a:r>
          </a:p>
          <a:p>
            <a:pPr>
              <a:buNone/>
            </a:pPr>
            <a:r>
              <a:rPr lang="en-US" dirty="0" err="1" smtClean="0"/>
              <a:t>detector.detect</a:t>
            </a:r>
            <a:r>
              <a:rPr lang="en-US" dirty="0" smtClean="0"/>
              <a:t>( img2, keypoints2 );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// computing descriptors</a:t>
            </a:r>
          </a:p>
          <a:p>
            <a:pPr>
              <a:buNone/>
            </a:pPr>
            <a:r>
              <a:rPr lang="en-US" dirty="0" err="1" smtClean="0"/>
              <a:t>SurfDescriptorExtractor</a:t>
            </a:r>
            <a:r>
              <a:rPr lang="en-US" dirty="0" smtClean="0"/>
              <a:t> extractor;</a:t>
            </a:r>
          </a:p>
          <a:p>
            <a:pPr>
              <a:buNone/>
            </a:pPr>
            <a:r>
              <a:rPr lang="en-US" dirty="0" smtClean="0"/>
              <a:t>Mat descriptors1, descriptors2;</a:t>
            </a:r>
          </a:p>
          <a:p>
            <a:pPr>
              <a:buNone/>
            </a:pPr>
            <a:r>
              <a:rPr lang="en-US" dirty="0" err="1" smtClean="0"/>
              <a:t>extractor.compute</a:t>
            </a:r>
            <a:r>
              <a:rPr lang="en-US" dirty="0" smtClean="0"/>
              <a:t>( img1, keypoints1, descriptors1 );</a:t>
            </a:r>
          </a:p>
          <a:p>
            <a:pPr>
              <a:buNone/>
            </a:pPr>
            <a:r>
              <a:rPr lang="en-US" dirty="0" err="1" smtClean="0"/>
              <a:t>extractor.compute</a:t>
            </a:r>
            <a:r>
              <a:rPr lang="en-US" dirty="0" smtClean="0"/>
              <a:t>( img2, keypoints2, descriptors2 );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// matching descriptors</a:t>
            </a:r>
          </a:p>
          <a:p>
            <a:pPr>
              <a:buNone/>
            </a:pPr>
            <a:r>
              <a:rPr lang="en-US" dirty="0" err="1" smtClean="0"/>
              <a:t>BruteForceMatcher</a:t>
            </a:r>
            <a:r>
              <a:rPr lang="en-US" dirty="0" smtClean="0"/>
              <a:t>&lt;L2&lt;float&gt; &gt; matcher;</a:t>
            </a:r>
          </a:p>
          <a:p>
            <a:pPr>
              <a:buNone/>
            </a:pPr>
            <a:r>
              <a:rPr lang="en-US" dirty="0" smtClean="0"/>
              <a:t>vector&lt;</a:t>
            </a:r>
            <a:r>
              <a:rPr lang="en-US" dirty="0" err="1" smtClean="0"/>
              <a:t>DMatch</a:t>
            </a:r>
            <a:r>
              <a:rPr lang="en-US" dirty="0" smtClean="0"/>
              <a:t>&gt; matches;</a:t>
            </a:r>
          </a:p>
          <a:p>
            <a:pPr>
              <a:buNone/>
            </a:pPr>
            <a:r>
              <a:rPr lang="en-US" dirty="0" err="1" smtClean="0"/>
              <a:t>matcher.match</a:t>
            </a:r>
            <a:r>
              <a:rPr lang="en-US" dirty="0" smtClean="0"/>
              <a:t>( descriptors1, descriptors2, matches );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</a:t>
            </a:r>
            <a:r>
              <a:rPr lang="en-US" dirty="0" err="1" smtClean="0"/>
              <a:t>keypoints</a:t>
            </a:r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1472" y="31432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Visualize matches</a:t>
            </a:r>
            <a:endParaRPr kumimoji="0" lang="ru-RU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910" y="1347132"/>
            <a:ext cx="6572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 </a:t>
            </a:r>
            <a:r>
              <a:rPr lang="en-US" sz="2400" dirty="0" err="1" smtClean="0"/>
              <a:t>img_points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drawKeypoints</a:t>
            </a:r>
            <a:r>
              <a:rPr lang="en-US" sz="2400" dirty="0" smtClean="0"/>
              <a:t>( </a:t>
            </a:r>
            <a:r>
              <a:rPr lang="en-US" sz="2400" dirty="0" err="1" smtClean="0"/>
              <a:t>img</a:t>
            </a:r>
            <a:r>
              <a:rPr lang="en-US" sz="2400" dirty="0" smtClean="0"/>
              <a:t>, </a:t>
            </a:r>
            <a:r>
              <a:rPr lang="en-US" sz="2400" dirty="0" err="1" smtClean="0"/>
              <a:t>keypoints</a:t>
            </a:r>
            <a:r>
              <a:rPr lang="en-US" sz="2400" dirty="0" smtClean="0"/>
              <a:t>, </a:t>
            </a:r>
            <a:r>
              <a:rPr lang="en-US" sz="2400" dirty="0" err="1" smtClean="0"/>
              <a:t>img_points</a:t>
            </a:r>
            <a:r>
              <a:rPr lang="en-US" sz="2400" dirty="0" smtClean="0"/>
              <a:t> );</a:t>
            </a:r>
          </a:p>
          <a:p>
            <a:r>
              <a:rPr lang="en-US" sz="2400" dirty="0" err="1" smtClean="0"/>
              <a:t>namedWindow</a:t>
            </a:r>
            <a:r>
              <a:rPr lang="en-US" sz="2400" dirty="0" smtClean="0"/>
              <a:t>( “</a:t>
            </a:r>
            <a:r>
              <a:rPr lang="en-US" sz="2400" dirty="0" err="1" smtClean="0"/>
              <a:t>keypoints</a:t>
            </a:r>
            <a:r>
              <a:rPr lang="en-US" sz="2400" dirty="0" smtClean="0"/>
              <a:t>”, 1 );</a:t>
            </a:r>
          </a:p>
          <a:p>
            <a:r>
              <a:rPr lang="en-US" sz="2400" dirty="0" err="1" smtClean="0"/>
              <a:t>imshow</a:t>
            </a:r>
            <a:r>
              <a:rPr lang="en-US" sz="2400" dirty="0" smtClean="0"/>
              <a:t>( “</a:t>
            </a:r>
            <a:r>
              <a:rPr lang="en-US" sz="2400" dirty="0" err="1" smtClean="0"/>
              <a:t>keypoints</a:t>
            </a:r>
            <a:r>
              <a:rPr lang="en-US" sz="2400" dirty="0" smtClean="0"/>
              <a:t>”, </a:t>
            </a:r>
            <a:r>
              <a:rPr lang="en-US" sz="2400" dirty="0" err="1" smtClean="0"/>
              <a:t>img_points</a:t>
            </a:r>
            <a:r>
              <a:rPr lang="en-US" sz="2400" dirty="0" smtClean="0"/>
              <a:t> );</a:t>
            </a:r>
          </a:p>
          <a:p>
            <a:r>
              <a:rPr lang="en-US" sz="2400" dirty="0" err="1" smtClean="0"/>
              <a:t>waitKey</a:t>
            </a:r>
            <a:r>
              <a:rPr lang="en-US" sz="2400" dirty="0" smtClean="0"/>
              <a:t>();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4348" y="4214818"/>
            <a:ext cx="7500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 </a:t>
            </a:r>
            <a:r>
              <a:rPr lang="en-US" sz="2400" dirty="0" err="1" smtClean="0"/>
              <a:t>img_matches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drawMatches</a:t>
            </a:r>
            <a:r>
              <a:rPr lang="en-US" sz="2400" dirty="0" smtClean="0"/>
              <a:t>( img1, keypoints1, </a:t>
            </a:r>
          </a:p>
          <a:p>
            <a:r>
              <a:rPr lang="en-US" sz="2400" dirty="0" smtClean="0"/>
              <a:t>                           img2, keypoints2, </a:t>
            </a:r>
            <a:r>
              <a:rPr lang="en-US" sz="2400" dirty="0" err="1" smtClean="0"/>
              <a:t>img_matches</a:t>
            </a:r>
            <a:r>
              <a:rPr lang="en-US" sz="2400" dirty="0" smtClean="0"/>
              <a:t>);</a:t>
            </a:r>
          </a:p>
          <a:p>
            <a:r>
              <a:rPr lang="en-US" sz="2400" dirty="0" err="1" smtClean="0"/>
              <a:t>namedWindow</a:t>
            </a:r>
            <a:r>
              <a:rPr lang="en-US" sz="2400" dirty="0" smtClean="0"/>
              <a:t>( “matches”, 1 );</a:t>
            </a:r>
          </a:p>
          <a:p>
            <a:r>
              <a:rPr lang="en-US" sz="2400" dirty="0" err="1" smtClean="0"/>
              <a:t>imshow</a:t>
            </a:r>
            <a:r>
              <a:rPr lang="en-US" sz="2400" dirty="0" smtClean="0"/>
              <a:t>( “matches”, </a:t>
            </a:r>
            <a:r>
              <a:rPr lang="en-US" sz="2400" dirty="0" err="1" smtClean="0"/>
              <a:t>img_matches</a:t>
            </a:r>
            <a:r>
              <a:rPr lang="en-US" sz="2400" dirty="0" smtClean="0"/>
              <a:t> );</a:t>
            </a:r>
          </a:p>
          <a:p>
            <a:r>
              <a:rPr lang="en-US" sz="2400" dirty="0" err="1" smtClean="0"/>
              <a:t>waitKey</a:t>
            </a:r>
            <a:r>
              <a:rPr lang="en-US" sz="2400" dirty="0" smtClean="0"/>
              <a:t>();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sample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Compile </a:t>
            </a:r>
          </a:p>
          <a:p>
            <a:r>
              <a:rPr lang="en-US" dirty="0" smtClean="0"/>
              <a:t>Run </a:t>
            </a:r>
            <a:r>
              <a:rPr lang="en-US" dirty="0" err="1" smtClean="0"/>
              <a:t>matcher_simple</a:t>
            </a:r>
            <a:r>
              <a:rPr lang="en-US" dirty="0" smtClean="0"/>
              <a:t>: </a:t>
            </a:r>
          </a:p>
          <a:p>
            <a:pPr lvl="1">
              <a:buNone/>
            </a:pPr>
            <a:r>
              <a:rPr lang="en-US" dirty="0" smtClean="0"/>
              <a:t>bin/</a:t>
            </a:r>
            <a:r>
              <a:rPr lang="en-US" dirty="0" err="1" smtClean="0"/>
              <a:t>matcher_simple</a:t>
            </a:r>
            <a:r>
              <a:rPr lang="en-US" dirty="0" smtClean="0"/>
              <a:t> ../../</a:t>
            </a:r>
            <a:r>
              <a:rPr lang="en-US" dirty="0" err="1" smtClean="0"/>
              <a:t>opencv</a:t>
            </a:r>
            <a:r>
              <a:rPr lang="en-US" dirty="0" smtClean="0"/>
              <a:t>/samples/c/box.png ../../</a:t>
            </a:r>
            <a:r>
              <a:rPr lang="en-US" dirty="0" err="1" smtClean="0"/>
              <a:t>opencv</a:t>
            </a:r>
            <a:r>
              <a:rPr lang="en-US" dirty="0" smtClean="0"/>
              <a:t>/samples/c/box_in_scene.png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Select a detector that gives the maximum number of </a:t>
            </a:r>
            <a:r>
              <a:rPr lang="en-US" dirty="0" err="1" smtClean="0"/>
              <a:t>keypoints</a:t>
            </a:r>
            <a:endParaRPr lang="en-US" dirty="0" smtClean="0"/>
          </a:p>
          <a:p>
            <a:r>
              <a:rPr lang="en-US" dirty="0" smtClean="0"/>
              <a:t>Switch SIFT and SURF descriptors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Cross-check outlier match filtering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690767"/>
            <a:ext cx="8716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BruteForceMatcher</a:t>
            </a:r>
            <a:r>
              <a:rPr lang="en-US" sz="2400" dirty="0" smtClean="0"/>
              <a:t>&lt;L2&lt;float&gt; &gt; </a:t>
            </a:r>
            <a:r>
              <a:rPr lang="en-US" sz="2400" dirty="0" err="1" smtClean="0"/>
              <a:t>descriptorMatcher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vector&lt;</a:t>
            </a:r>
            <a:r>
              <a:rPr lang="en-US" sz="2400" dirty="0" err="1" smtClean="0"/>
              <a:t>DMatch</a:t>
            </a:r>
            <a:r>
              <a:rPr lang="en-US" sz="2400" dirty="0" smtClean="0"/>
              <a:t>&gt; filteredMatches12, matches12, matches21;</a:t>
            </a:r>
          </a:p>
          <a:p>
            <a:r>
              <a:rPr lang="en-US" sz="2400" dirty="0" err="1" smtClean="0"/>
              <a:t>descriptorMatcher.match</a:t>
            </a:r>
            <a:r>
              <a:rPr lang="en-US" sz="2400" dirty="0" smtClean="0"/>
              <a:t>( descriptors1, descriptors2, matches12 );</a:t>
            </a:r>
          </a:p>
          <a:p>
            <a:r>
              <a:rPr lang="en-US" sz="2400" dirty="0" err="1" smtClean="0"/>
              <a:t>descriptorMatcher.match</a:t>
            </a:r>
            <a:r>
              <a:rPr lang="en-US" sz="2400" dirty="0" smtClean="0"/>
              <a:t>( descriptors2, descriptors1, matches21 );</a:t>
            </a:r>
          </a:p>
          <a:p>
            <a:endParaRPr lang="en-US" sz="2400" dirty="0" smtClean="0"/>
          </a:p>
          <a:p>
            <a:r>
              <a:rPr lang="en-US" sz="2400" dirty="0" smtClean="0"/>
              <a:t>for( </a:t>
            </a:r>
            <a:r>
              <a:rPr lang="en-US" sz="2400" dirty="0" err="1" smtClean="0"/>
              <a:t>size_t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= 0; </a:t>
            </a:r>
            <a:r>
              <a:rPr lang="en-US" sz="2400" dirty="0" err="1" smtClean="0"/>
              <a:t>i</a:t>
            </a:r>
            <a:r>
              <a:rPr lang="en-US" sz="2400" dirty="0" smtClean="0"/>
              <a:t> &lt; matches12.size(); </a:t>
            </a:r>
            <a:r>
              <a:rPr lang="en-US" sz="2400" dirty="0" err="1" smtClean="0"/>
              <a:t>i</a:t>
            </a:r>
            <a:r>
              <a:rPr lang="en-US" sz="2400" dirty="0" smtClean="0"/>
              <a:t>++ 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DMatch</a:t>
            </a:r>
            <a:r>
              <a:rPr lang="en-US" sz="2400" dirty="0" smtClean="0"/>
              <a:t> forward = matches12[</a:t>
            </a:r>
            <a:r>
              <a:rPr lang="en-US" sz="2400" dirty="0" err="1" smtClean="0"/>
              <a:t>i</a:t>
            </a:r>
            <a:r>
              <a:rPr lang="en-US" sz="2400" dirty="0" smtClean="0"/>
              <a:t>];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DMatch</a:t>
            </a:r>
            <a:r>
              <a:rPr lang="en-US" sz="2400" dirty="0" smtClean="0"/>
              <a:t> backward = matches21[</a:t>
            </a:r>
            <a:r>
              <a:rPr lang="en-US" sz="2400" dirty="0" err="1" smtClean="0"/>
              <a:t>forward.trainIdx</a:t>
            </a:r>
            <a:r>
              <a:rPr lang="en-US" sz="2400" dirty="0" smtClean="0"/>
              <a:t>];</a:t>
            </a:r>
          </a:p>
          <a:p>
            <a:r>
              <a:rPr lang="en-US" sz="2400" dirty="0" smtClean="0"/>
              <a:t>    if( </a:t>
            </a:r>
            <a:r>
              <a:rPr lang="en-US" sz="2400" dirty="0" err="1" smtClean="0"/>
              <a:t>backward.trainIdx</a:t>
            </a:r>
            <a:r>
              <a:rPr lang="en-US" sz="2400" dirty="0" smtClean="0"/>
              <a:t> == </a:t>
            </a:r>
            <a:r>
              <a:rPr lang="en-US" sz="2400" dirty="0" err="1" smtClean="0"/>
              <a:t>forward.queryIdx</a:t>
            </a:r>
            <a:r>
              <a:rPr lang="en-US" sz="2400" dirty="0" smtClean="0"/>
              <a:t> )</a:t>
            </a:r>
          </a:p>
          <a:p>
            <a:r>
              <a:rPr lang="en-US" sz="2400" dirty="0" smtClean="0"/>
              <a:t>        filteredMatches12.push_back( forward );</a:t>
            </a:r>
          </a:p>
          <a:p>
            <a:r>
              <a:rPr lang="en-US" sz="2400" dirty="0" smtClean="0"/>
              <a:t>}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 test to filter matches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428596" y="1579544"/>
          <a:ext cx="4504014" cy="1135076"/>
        </p:xfrm>
        <a:graphic>
          <a:graphicData uri="http://schemas.openxmlformats.org/presentationml/2006/ole">
            <p:oleObj spid="_x0000_s138242" name="Equation" r:id="rId3" imgW="1562040" imgH="39348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636" y="1928802"/>
            <a:ext cx="230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(less is better)</a:t>
            </a:r>
            <a:endParaRPr lang="ru-RU" sz="2400" dirty="0"/>
          </a:p>
        </p:txBody>
      </p:sp>
      <p:graphicFrame>
        <p:nvGraphicFramePr>
          <p:cNvPr id="10245" name="Content Placeholder 5"/>
          <p:cNvGraphicFramePr>
            <a:graphicFrameLocks noChangeAspect="1"/>
          </p:cNvGraphicFramePr>
          <p:nvPr/>
        </p:nvGraphicFramePr>
        <p:xfrm>
          <a:off x="474693" y="3357562"/>
          <a:ext cx="8455025" cy="584200"/>
        </p:xfrm>
        <a:graphic>
          <a:graphicData uri="http://schemas.openxmlformats.org/presentationml/2006/ole">
            <p:oleObj spid="_x0000_s138243" name="Equation" r:id="rId4" imgW="294624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inliers (planar objects case)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Detect </a:t>
            </a:r>
            <a:r>
              <a:rPr lang="en-US" dirty="0" err="1" smtClean="0"/>
              <a:t>keypoints</a:t>
            </a:r>
            <a:endParaRPr lang="en-US" dirty="0" smtClean="0"/>
          </a:p>
          <a:p>
            <a:r>
              <a:rPr lang="en-US" dirty="0" smtClean="0"/>
              <a:t>Find matches using descriptors</a:t>
            </a:r>
          </a:p>
          <a:p>
            <a:r>
              <a:rPr lang="en-US" dirty="0" smtClean="0"/>
              <a:t>Filter matches using cross-check</a:t>
            </a:r>
          </a:p>
          <a:p>
            <a:r>
              <a:rPr lang="en-US" dirty="0" smtClean="0"/>
              <a:t>Calculate best </a:t>
            </a:r>
            <a:r>
              <a:rPr lang="en-US" dirty="0" err="1" smtClean="0"/>
              <a:t>homography</a:t>
            </a:r>
            <a:endParaRPr lang="en-US" dirty="0" smtClean="0"/>
          </a:p>
          <a:p>
            <a:r>
              <a:rPr lang="en-US" dirty="0" smtClean="0"/>
              <a:t>Filter outliers</a:t>
            </a:r>
          </a:p>
          <a:p>
            <a:r>
              <a:rPr lang="en-US" dirty="0" smtClean="0"/>
              <a:t>Run </a:t>
            </a:r>
          </a:p>
          <a:p>
            <a:pPr lvl="1">
              <a:buNone/>
            </a:pPr>
            <a:r>
              <a:rPr lang="en-US" dirty="0" smtClean="0"/>
              <a:t>bin/</a:t>
            </a:r>
            <a:r>
              <a:rPr lang="en-US" dirty="0" err="1" smtClean="0"/>
              <a:t>descriptor_extractor_matcher</a:t>
            </a:r>
            <a:r>
              <a:rPr lang="en-US" dirty="0" smtClean="0"/>
              <a:t> SURF </a:t>
            </a:r>
            <a:r>
              <a:rPr lang="en-US" dirty="0" err="1" smtClean="0"/>
              <a:t>SURF</a:t>
            </a:r>
            <a:r>
              <a:rPr lang="en-US" dirty="0" smtClean="0"/>
              <a:t> ../../</a:t>
            </a:r>
            <a:r>
              <a:rPr lang="en-US" dirty="0" err="1" smtClean="0"/>
              <a:t>opencv</a:t>
            </a:r>
            <a:r>
              <a:rPr lang="en-US" dirty="0" smtClean="0"/>
              <a:t>/samples/c/box.png ../../</a:t>
            </a:r>
            <a:r>
              <a:rPr lang="en-US" dirty="0" err="1" smtClean="0"/>
              <a:t>opencv</a:t>
            </a:r>
            <a:r>
              <a:rPr lang="en-US" dirty="0" smtClean="0"/>
              <a:t>/samples/c/box_in_scene.png 3</a:t>
            </a:r>
          </a:p>
          <a:p>
            <a:pPr lvl="1">
              <a:buNone/>
            </a:pPr>
            <a:r>
              <a:rPr lang="en-US" dirty="0" smtClean="0"/>
              <a:t>The last parameter is the </a:t>
            </a:r>
            <a:r>
              <a:rPr lang="en-US" dirty="0" err="1" smtClean="0"/>
              <a:t>reprojection</a:t>
            </a:r>
            <a:r>
              <a:rPr lang="en-US" dirty="0" smtClean="0"/>
              <a:t> threshold for RANSAC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Detector </a:t>
            </a:r>
            <a:r>
              <a:rPr lang="en-US" dirty="0" err="1" smtClean="0"/>
              <a:t>testbench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Measures of detector repeatability are taken from </a:t>
            </a:r>
          </a:p>
          <a:p>
            <a:pPr lvl="1"/>
            <a:r>
              <a:rPr lang="en-US" sz="2000" dirty="0" err="1" smtClean="0"/>
              <a:t>K.Mikolajczyk</a:t>
            </a:r>
            <a:r>
              <a:rPr lang="en-US" sz="2000" dirty="0" smtClean="0"/>
              <a:t>, </a:t>
            </a:r>
            <a:r>
              <a:rPr lang="en-US" sz="2000" dirty="0" err="1" smtClean="0"/>
              <a:t>Cordelia</a:t>
            </a:r>
            <a:r>
              <a:rPr lang="en-US" sz="2000" dirty="0" smtClean="0"/>
              <a:t> </a:t>
            </a:r>
            <a:r>
              <a:rPr lang="en-US" sz="2000" dirty="0" err="1" smtClean="0"/>
              <a:t>Schmid</a:t>
            </a:r>
            <a:r>
              <a:rPr lang="en-US" sz="2000" dirty="0" smtClean="0"/>
              <a:t>, “Scale &amp; Affine Invariant Interest Point Detectors”, IJCV 60(1), 63–86, 2004.</a:t>
            </a:r>
          </a:p>
          <a:p>
            <a:pPr lvl="1"/>
            <a:r>
              <a:rPr lang="en-US" sz="2000" dirty="0" err="1" smtClean="0"/>
              <a:t>K.Mikolajczyk</a:t>
            </a:r>
            <a:r>
              <a:rPr lang="en-US" sz="2000" dirty="0" smtClean="0"/>
              <a:t> et al, A Comparison of Affine Region Detectors, IJCV 65(1/2):43-72, 2005.</a:t>
            </a:r>
          </a:p>
          <a:p>
            <a:r>
              <a:rPr lang="en-US" sz="2400" dirty="0" smtClean="0"/>
              <a:t>Test images are taken from </a:t>
            </a:r>
            <a:r>
              <a:rPr lang="en-US" sz="2400" dirty="0" smtClean="0">
                <a:hlinkClick r:id="rId2"/>
              </a:rPr>
              <a:t>http://www.robots.ox.ac.uk/~vgg/data/data-aff.html</a:t>
            </a:r>
            <a:endParaRPr lang="en-US" sz="2400" dirty="0" smtClean="0"/>
          </a:p>
          <a:p>
            <a:r>
              <a:rPr lang="en-US" sz="2400" dirty="0" err="1" smtClean="0"/>
              <a:t>Testbench</a:t>
            </a:r>
            <a:r>
              <a:rPr lang="en-US" sz="2400" dirty="0" smtClean="0"/>
              <a:t> is located in </a:t>
            </a:r>
            <a:r>
              <a:rPr lang="en-US" sz="2400" dirty="0" err="1" smtClean="0">
                <a:hlinkClick r:id="rId3"/>
              </a:rPr>
              <a:t>opencv_extra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err="1" smtClean="0">
                <a:hlinkClick r:id="rId3"/>
              </a:rPr>
              <a:t>testdata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err="1" smtClean="0">
                <a:hlinkClick r:id="rId3"/>
              </a:rPr>
              <a:t>cv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err="1" smtClean="0">
                <a:hlinkClick r:id="rId3"/>
              </a:rPr>
              <a:t>detectors_descriptors_evaluation</a:t>
            </a:r>
            <a:r>
              <a:rPr lang="en-US" sz="2400" dirty="0" smtClean="0">
                <a:hlinkClick r:id="rId3"/>
              </a:rPr>
              <a:t>/detectors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231" y="2123723"/>
            <a:ext cx="1083734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Other</a:t>
            </a:r>
            <a:endParaRPr lang="en-US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Languages</a:t>
            </a:r>
            <a:endParaRPr lang="en-US" sz="16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34"/>
            <a:ext cx="8229600" cy="1143000"/>
          </a:xfrm>
        </p:spPr>
        <p:txBody>
          <a:bodyPr/>
          <a:lstStyle/>
          <a:p>
            <a:r>
              <a:rPr lang="en-US" dirty="0" smtClean="0"/>
              <a:t>OpenCV Conceptual Structure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26" y="3980018"/>
            <a:ext cx="1083734" cy="677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Python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0352" y="3021668"/>
            <a:ext cx="1083734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1" dirty="0" smtClean="0"/>
              <a:t>Java (TBD)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8353" y="4173255"/>
            <a:ext cx="129719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1178" y="5155311"/>
            <a:ext cx="15745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HighGUI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05422" y="2359381"/>
            <a:ext cx="647934" cy="341632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endParaRPr lang="en-US" dirty="0" smtClean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SSE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TBB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GPU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MPU</a:t>
            </a:r>
          </a:p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endParaRPr lang="en-US" dirty="0" smtClean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122312" y="993422"/>
            <a:ext cx="5136444" cy="72248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Modules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38150" y="5122975"/>
            <a:ext cx="4204456" cy="59831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07909" y="4293042"/>
            <a:ext cx="4203444" cy="598311"/>
          </a:xfrm>
          <a:prstGeom prst="round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imgproc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02752" y="2191064"/>
            <a:ext cx="1050138" cy="179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Object</a:t>
            </a:r>
          </a:p>
          <a:p>
            <a:pPr algn="ctr"/>
            <a:r>
              <a:rPr lang="en-US" sz="1600" dirty="0" smtClean="0"/>
              <a:t>Detection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743197" y="2191064"/>
            <a:ext cx="1134540" cy="17949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Features2d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968045" y="2191064"/>
            <a:ext cx="846667" cy="17949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Calib3d</a:t>
            </a:r>
          </a:p>
          <a:p>
            <a:pPr algn="ctr"/>
            <a:r>
              <a:rPr lang="en-US" sz="1600" dirty="0" smtClean="0"/>
              <a:t>Stereo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905021" y="2191064"/>
            <a:ext cx="846667" cy="17949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VO</a:t>
            </a:r>
          </a:p>
          <a:p>
            <a:pPr algn="ctr"/>
            <a:r>
              <a:rPr lang="en-US" sz="1600" dirty="0" smtClean="0"/>
              <a:t>SLAM</a:t>
            </a:r>
          </a:p>
          <a:p>
            <a:pPr algn="ctr"/>
            <a:r>
              <a:rPr lang="en-US" sz="1600" dirty="0" smtClean="0"/>
              <a:t>(TBD)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626581" y="2191064"/>
            <a:ext cx="846667" cy="17949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Stitching</a:t>
            </a:r>
          </a:p>
          <a:p>
            <a:pPr algn="ctr"/>
            <a:r>
              <a:rPr lang="en-US" sz="1400" dirty="0" smtClean="0"/>
              <a:t>(TBD)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60056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80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3104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7179733" y="485421"/>
            <a:ext cx="1873955" cy="147884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User Contrib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4" name="Picture 18" descr="OpenCV_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ounded Rectangle 24"/>
          <p:cNvSpPr/>
          <p:nvPr/>
        </p:nvSpPr>
        <p:spPr>
          <a:xfrm>
            <a:off x="1528346" y="6002618"/>
            <a:ext cx="7392629" cy="5983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C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  <a:endParaRPr lang="en-US" sz="2400" b="1" dirty="0">
              <a:solidFill>
                <a:srgbClr val="CC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668" y="5432584"/>
            <a:ext cx="1083734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867" y="4829076"/>
            <a:ext cx="108373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C++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Descriptor </a:t>
            </a:r>
            <a:r>
              <a:rPr lang="en-US" dirty="0" err="1" smtClean="0"/>
              <a:t>testbench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Measures of descriptor matching accuracy are taken from </a:t>
            </a:r>
          </a:p>
          <a:p>
            <a:pPr lvl="1">
              <a:buNone/>
            </a:pPr>
            <a:r>
              <a:rPr lang="en-US" sz="2000" u="sng" dirty="0" smtClean="0">
                <a:hlinkClick r:id="rId2"/>
              </a:rPr>
              <a:t>http://www.robots.ox.ac.uk/~vgg/research/affine/det_eval_files/mikolajczyk_pami2004.pdf</a:t>
            </a:r>
            <a:endParaRPr lang="en-US" sz="2000" dirty="0" smtClean="0"/>
          </a:p>
          <a:p>
            <a:r>
              <a:rPr lang="en-US" sz="2400" dirty="0" smtClean="0"/>
              <a:t>Test images are taken from </a:t>
            </a:r>
            <a:r>
              <a:rPr lang="en-US" sz="2400" dirty="0" smtClean="0">
                <a:hlinkClick r:id="rId3"/>
              </a:rPr>
              <a:t>http://www.robots.ox.ac.uk/~vgg/data/data-aff.html</a:t>
            </a:r>
            <a:endParaRPr lang="en-US" sz="2400" dirty="0" smtClean="0"/>
          </a:p>
          <a:p>
            <a:r>
              <a:rPr lang="en-US" sz="2400" dirty="0" err="1" smtClean="0"/>
              <a:t>Testbench</a:t>
            </a:r>
            <a:r>
              <a:rPr lang="en-US" sz="2400" dirty="0" smtClean="0"/>
              <a:t> is located in </a:t>
            </a:r>
            <a:r>
              <a:rPr lang="en-US" sz="2400" dirty="0" err="1" smtClean="0"/>
              <a:t>opencv_extra</a:t>
            </a:r>
            <a:r>
              <a:rPr lang="en-US" sz="2400" dirty="0" smtClean="0"/>
              <a:t>/</a:t>
            </a:r>
            <a:r>
              <a:rPr lang="en-US" sz="2400" dirty="0" err="1" smtClean="0"/>
              <a:t>testdata</a:t>
            </a:r>
            <a:r>
              <a:rPr lang="en-US" sz="2400" dirty="0" smtClean="0"/>
              <a:t>/</a:t>
            </a:r>
            <a:r>
              <a:rPr lang="en-US" sz="2400" dirty="0" err="1" smtClean="0"/>
              <a:t>cv</a:t>
            </a:r>
            <a:r>
              <a:rPr lang="en-US" sz="2400" dirty="0" smtClean="0"/>
              <a:t>/</a:t>
            </a:r>
            <a:r>
              <a:rPr lang="en-US" sz="2400" dirty="0" err="1" smtClean="0"/>
              <a:t>detectors_descriptors_evaluation</a:t>
            </a:r>
            <a:r>
              <a:rPr lang="en-US" sz="2400" dirty="0" smtClean="0"/>
              <a:t>/descriptors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and 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Opencv2 package to fetch and compile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Messages: </a:t>
            </a:r>
          </a:p>
          <a:p>
            <a:pPr lvl="1"/>
            <a:r>
              <a:rPr lang="en-US" dirty="0" err="1" smtClean="0"/>
              <a:t>sensor_msgs::Image</a:t>
            </a:r>
            <a:endParaRPr lang="en-US" dirty="0" smtClean="0"/>
          </a:p>
          <a:p>
            <a:pPr lvl="1"/>
            <a:r>
              <a:rPr lang="en-US" dirty="0" err="1" smtClean="0"/>
              <a:t>sensor_msgs::CameraInfo</a:t>
            </a:r>
            <a:endParaRPr lang="en-US" dirty="0" smtClean="0"/>
          </a:p>
          <a:p>
            <a:r>
              <a:rPr lang="en-US" dirty="0" err="1" smtClean="0"/>
              <a:t>cv_bridge</a:t>
            </a:r>
            <a:r>
              <a:rPr lang="en-US" dirty="0" smtClean="0"/>
              <a:t> to convert between messages and images</a:t>
            </a:r>
          </a:p>
          <a:p>
            <a:r>
              <a:rPr lang="en-US" dirty="0" err="1" smtClean="0"/>
              <a:t>image_geometry::PinholeCameraModel</a:t>
            </a:r>
            <a:r>
              <a:rPr lang="en-US" dirty="0" smtClean="0"/>
              <a:t> and </a:t>
            </a:r>
            <a:r>
              <a:rPr lang="en-US" dirty="0" err="1" smtClean="0"/>
              <a:t>image_geometry::StereoCameraModel</a:t>
            </a:r>
            <a:r>
              <a:rPr lang="en-US" dirty="0" smtClean="0"/>
              <a:t> to manage 2d &lt;-&gt; 3d conversions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Foils will be available at </a:t>
            </a:r>
            <a:r>
              <a:rPr lang="en-US" dirty="0" smtClean="0">
                <a:hlinkClick r:id="rId2"/>
              </a:rPr>
              <a:t>http://itseez.com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879475" y="-33496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AlBattar"/>
              </a:rPr>
              <a:t>OpenCV Tends Towards Real Time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95400"/>
            <a:ext cx="5810250" cy="426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9700" name="TextBox 7"/>
          <p:cNvSpPr txBox="1">
            <a:spLocks noChangeArrowheads="1"/>
          </p:cNvSpPr>
          <p:nvPr/>
        </p:nvSpPr>
        <p:spPr bwMode="auto">
          <a:xfrm>
            <a:off x="2286000" y="6396038"/>
            <a:ext cx="4221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  <a:hlinkClick r:id="rId4"/>
              </a:rPr>
              <a:t>http://opencv.willowgarage.com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9701" name="Picture 4" descr="OpenCV_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5261</Words>
  <Application>Microsoft Macintosh PowerPoint</Application>
  <PresentationFormat>On-screen Show (4:3)</PresentationFormat>
  <Paragraphs>945</Paragraphs>
  <Slides>82</Slides>
  <Notes>23</Notes>
  <HiddenSlides>0</HiddenSlides>
  <MMClips>9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Office Theme</vt:lpstr>
      <vt:lpstr>Bitmap Image</vt:lpstr>
      <vt:lpstr>Image</vt:lpstr>
      <vt:lpstr>Equation</vt:lpstr>
      <vt:lpstr>OpenCV Tutorial </vt:lpstr>
      <vt:lpstr>Outline</vt:lpstr>
      <vt:lpstr>OpenCV Czar</vt:lpstr>
      <vt:lpstr>OpenCV Overview: </vt:lpstr>
      <vt:lpstr>Slide 5</vt:lpstr>
      <vt:lpstr>Slide 6</vt:lpstr>
      <vt:lpstr>New Directory Structure</vt:lpstr>
      <vt:lpstr>OpenCV Conceptual Structure</vt:lpstr>
      <vt:lpstr>Slide 9</vt:lpstr>
      <vt:lpstr>Software Engineering</vt:lpstr>
      <vt:lpstr>Slide 11</vt:lpstr>
      <vt:lpstr>What’s added in December 2010 OpenCV 2.2?</vt:lpstr>
      <vt:lpstr>What’s in Progress?</vt:lpstr>
      <vt:lpstr>Where is OpenCV Used?</vt:lpstr>
      <vt:lpstr>Slide 15</vt:lpstr>
      <vt:lpstr>Outline</vt:lpstr>
      <vt:lpstr>Main Structures</vt:lpstr>
      <vt:lpstr>New “Image”: cv::Mat</vt:lpstr>
      <vt:lpstr>Mat are Simple</vt:lpstr>
      <vt:lpstr>Matrix Manipulation</vt:lpstr>
      <vt:lpstr>Simple Matrix Operations</vt:lpstr>
      <vt:lpstr>Simple Image Processing</vt:lpstr>
      <vt:lpstr>Image Conversions</vt:lpstr>
      <vt:lpstr>Histogram</vt:lpstr>
      <vt:lpstr>I/O</vt:lpstr>
      <vt:lpstr>Serialization I/O</vt:lpstr>
      <vt:lpstr>Serialization I/O</vt:lpstr>
      <vt:lpstr>GUI (“HighGUI”)</vt:lpstr>
      <vt:lpstr>Camera Calibration, Pose, Stereo</vt:lpstr>
      <vt:lpstr>Object Recognition</vt:lpstr>
      <vt:lpstr>samples/c</vt:lpstr>
      <vt:lpstr>samples/C++</vt:lpstr>
      <vt:lpstr>Samples/python</vt:lpstr>
      <vt:lpstr>Book Examples</vt:lpstr>
      <vt:lpstr>Book Examples</vt:lpstr>
      <vt:lpstr>Book Examples</vt:lpstr>
      <vt:lpstr>Python Face Detector Node: 1</vt:lpstr>
      <vt:lpstr>Python Face Detector Node: 2</vt:lpstr>
      <vt:lpstr>Outline</vt:lpstr>
      <vt:lpstr>New C++ API: Usage Example</vt:lpstr>
      <vt:lpstr>Pyramid</vt:lpstr>
      <vt:lpstr>Outline</vt:lpstr>
      <vt:lpstr>Slide 43</vt:lpstr>
      <vt:lpstr>Distance Transform</vt:lpstr>
      <vt:lpstr>Slide 45</vt:lpstr>
      <vt:lpstr>Slide 46</vt:lpstr>
      <vt:lpstr>Slide 47</vt:lpstr>
      <vt:lpstr>Slide 48</vt:lpstr>
      <vt:lpstr>Slide 49</vt:lpstr>
      <vt:lpstr>Slide 50</vt:lpstr>
      <vt:lpstr>Morphological Operations Examples</vt:lpstr>
      <vt:lpstr>Image textures</vt:lpstr>
      <vt:lpstr>Slide 53</vt:lpstr>
      <vt:lpstr>Recent Algorithms: GrabCut</vt:lpstr>
      <vt:lpstr>Slide 55</vt:lpstr>
      <vt:lpstr>Segmentation, Motion Tracking and Gesture Recognition</vt:lpstr>
      <vt:lpstr>New Optical Flow Algorithms</vt:lpstr>
      <vt:lpstr>Tracking with CAMSHIFT</vt:lpstr>
      <vt:lpstr>Slide 59</vt:lpstr>
      <vt:lpstr>Stereo … Depth from Triangulation</vt:lpstr>
      <vt:lpstr>Stereo</vt:lpstr>
      <vt:lpstr>Stereo Rectification</vt:lpstr>
      <vt:lpstr>Outline</vt:lpstr>
      <vt:lpstr>Features2d contents</vt:lpstr>
      <vt:lpstr>Detector interfaces</vt:lpstr>
      <vt:lpstr>Creating a detector</vt:lpstr>
      <vt:lpstr>Running detector</vt:lpstr>
      <vt:lpstr>Descriptor interfaces</vt:lpstr>
      <vt:lpstr>DescriptorExtractor interfaces</vt:lpstr>
      <vt:lpstr>DescriptorExtractor creating</vt:lpstr>
      <vt:lpstr>DescriptorExtractor running</vt:lpstr>
      <vt:lpstr>DescriptorMatcher interfaces</vt:lpstr>
      <vt:lpstr>Matching of image pair</vt:lpstr>
      <vt:lpstr>Visualize keypoints</vt:lpstr>
      <vt:lpstr>Running the sample</vt:lpstr>
      <vt:lpstr>Cross-check outlier match filtering</vt:lpstr>
      <vt:lpstr>Ratio test to filter matches</vt:lpstr>
      <vt:lpstr>Calculating inliers (planar objects case)</vt:lpstr>
      <vt:lpstr>Detector testbench</vt:lpstr>
      <vt:lpstr>Descriptor testbench</vt:lpstr>
      <vt:lpstr>OpenCV and ROS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Manipulation in Robotics with OpenCV</dc:title>
  <dc:creator>Windows User</dc:creator>
  <cp:lastModifiedBy>Victor  Eruhimov</cp:lastModifiedBy>
  <cp:revision>163</cp:revision>
  <dcterms:created xsi:type="dcterms:W3CDTF">2011-02-21T23:45:55Z</dcterms:created>
  <dcterms:modified xsi:type="dcterms:W3CDTF">2011-02-21T23:47:42Z</dcterms:modified>
</cp:coreProperties>
</file>